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76" r:id="rId4"/>
    <p:sldId id="259" r:id="rId5"/>
    <p:sldId id="277" r:id="rId6"/>
    <p:sldId id="279" r:id="rId7"/>
    <p:sldId id="278" r:id="rId8"/>
    <p:sldId id="282" r:id="rId9"/>
    <p:sldId id="280" r:id="rId10"/>
    <p:sldId id="302" r:id="rId11"/>
    <p:sldId id="301" r:id="rId12"/>
    <p:sldId id="286" r:id="rId13"/>
    <p:sldId id="285" r:id="rId14"/>
    <p:sldId id="287" r:id="rId15"/>
    <p:sldId id="291" r:id="rId16"/>
    <p:sldId id="292" r:id="rId17"/>
    <p:sldId id="293" r:id="rId18"/>
    <p:sldId id="288" r:id="rId19"/>
    <p:sldId id="289" r:id="rId20"/>
    <p:sldId id="294" r:id="rId21"/>
    <p:sldId id="300" r:id="rId22"/>
    <p:sldId id="281" r:id="rId23"/>
    <p:sldId id="283" r:id="rId24"/>
    <p:sldId id="266" r:id="rId25"/>
    <p:sldId id="295" r:id="rId26"/>
    <p:sldId id="296" r:id="rId27"/>
    <p:sldId id="298" r:id="rId28"/>
    <p:sldId id="299" r:id="rId2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378E7E-BB30-442B-B899-9E1F56524465}">
  <a:tblStyle styleId="{D6378E7E-BB30-442B-B899-9E1F565244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368" autoAdjust="0"/>
  </p:normalViewPr>
  <p:slideViewPr>
    <p:cSldViewPr snapToGrid="0">
      <p:cViewPr varScale="1">
        <p:scale>
          <a:sx n="50" d="100"/>
          <a:sy n="50" d="100"/>
        </p:scale>
        <p:origin x="1202" y="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67792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1881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9318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5310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https://en.wikipedia.org/wiki/Geoid#/media/File:Geoid_undulation_10k_scale.jpg</a:t>
            </a:r>
          </a:p>
          <a:p>
            <a:endParaRPr lang="en-US" dirty="0"/>
          </a:p>
          <a:p>
            <a:r>
              <a:rPr lang="en-US" dirty="0"/>
              <a:t>https://commons.wikimedia.org/wiki/File:Division_of_the_Earth_into_Gauss-Krueger_zones_-_Globe.svg</a:t>
            </a:r>
          </a:p>
          <a:p>
            <a:endParaRPr lang="en-US" dirty="0"/>
          </a:p>
          <a:p>
            <a:r>
              <a:rPr lang="en-US" dirty="0"/>
              <a:t>https://commons.wikimedia.org/wiki/File:Mercator_projection_SW.jpg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2235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https://en.wikipedia.org/wiki/Geoid#/media/File:Geoid_undulation_10k_scale.jpg</a:t>
            </a:r>
          </a:p>
          <a:p>
            <a:endParaRPr lang="en-US" dirty="0"/>
          </a:p>
          <a:p>
            <a:r>
              <a:rPr lang="en-US" dirty="0"/>
              <a:t>https://commons.wikimedia.org/wiki/File:Division_of_the_Earth_into_Gauss-Krueger_zones_-_Globe.svg</a:t>
            </a:r>
          </a:p>
          <a:p>
            <a:endParaRPr lang="en-US" dirty="0"/>
          </a:p>
          <a:p>
            <a:r>
              <a:rPr lang="en-US" dirty="0"/>
              <a:t>https://commons.wikimedia.org/wiki/File:Mercator_projection_SW.jpg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5412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https://www.youtube.com/watch?v=kIID5FDi2JQ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720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/>
              <a:t>michaelminn.net/tutorials/gis-data/index.html</a:t>
            </a:r>
            <a:endParaRPr dirty="0"/>
          </a:p>
        </p:txBody>
      </p:sp>
      <p:sp>
        <p:nvSpPr>
          <p:cNvPr id="162" name="Google Shape;16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1120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/>
              <a:t>michaelminn.net/tutorials/gis-data/index.html</a:t>
            </a:r>
            <a:endParaRPr dirty="0"/>
          </a:p>
        </p:txBody>
      </p:sp>
      <p:sp>
        <p:nvSpPr>
          <p:cNvPr id="162" name="Google Shape;16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0393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7050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kaler Titel und Text" type="vertTitleAndTx">
  <p:cSld name="VERTICAL_TITLE_AND_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26122" y="6201171"/>
            <a:ext cx="3250692" cy="675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11204" y="6304805"/>
            <a:ext cx="1485114" cy="468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chnitts-&#10;überschrift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pic>
        <p:nvPicPr>
          <p:cNvPr id="8" name="Google Shape;19;p3">
            <a:extLst>
              <a:ext uri="{FF2B5EF4-FFF2-40B4-BE49-F238E27FC236}">
                <a16:creationId xmlns:a16="http://schemas.microsoft.com/office/drawing/2014/main" id="{35DAED9C-D787-4763-B058-7292F2351ED4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5926122" y="6201171"/>
            <a:ext cx="3250692" cy="675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0;p3">
            <a:extLst>
              <a:ext uri="{FF2B5EF4-FFF2-40B4-BE49-F238E27FC236}">
                <a16:creationId xmlns:a16="http://schemas.microsoft.com/office/drawing/2014/main" id="{5DA4EBD5-416C-41F9-BE92-4AAEE6D0DBE3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4011204" y="6304805"/>
            <a:ext cx="1485114" cy="468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leich" type="twoTxTwoObj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pic>
        <p:nvPicPr>
          <p:cNvPr id="10" name="Google Shape;19;p3">
            <a:extLst>
              <a:ext uri="{FF2B5EF4-FFF2-40B4-BE49-F238E27FC236}">
                <a16:creationId xmlns:a16="http://schemas.microsoft.com/office/drawing/2014/main" id="{A8EFB73F-4E92-478C-B835-41BC641F647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5926122" y="6201171"/>
            <a:ext cx="3250692" cy="675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0;p3">
            <a:extLst>
              <a:ext uri="{FF2B5EF4-FFF2-40B4-BE49-F238E27FC236}">
                <a16:creationId xmlns:a16="http://schemas.microsoft.com/office/drawing/2014/main" id="{417E4D3F-264A-4481-A408-4D68413B4FA6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4011204" y="6304805"/>
            <a:ext cx="1485114" cy="468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mit Überschrift" type="objTx">
  <p:cSld name="OBJECT_WITH_CAPTION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 mit Überschrift" type="picTx">
  <p:cSld name="PICTURE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vertikaler Text" type="vertTx">
  <p:cSld name="VERTICAL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18" Type="http://schemas.openxmlformats.org/officeDocument/2006/relationships/image" Target="../media/image2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19" Type="http://schemas.openxmlformats.org/officeDocument/2006/relationships/image" Target="../media/image29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kggwFZHXCl4?feature=oembed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eoZUZuivfMk?feature=oembed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lab.com/Alec-SE/gis-in-anticipatory-humanitarian-action/-/tree/main/Exercise_0" TargetMode="Externa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lab.com/Alec-SE/gis-in-anticipatory-humanitarian-action/-/tree/main/Exercise_1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gistutorials.com/en/" TargetMode="External"/><Relationship Id="rId2" Type="http://schemas.openxmlformats.org/officeDocument/2006/relationships/hyperlink" Target="https://gitlab.com/Alec-SE/gis-in-anticipatory-humanitarian-action/-/wikis/hom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kIID5FDi2JQ?feature=oembed" TargetMode="Externa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592" y="557218"/>
            <a:ext cx="11957688" cy="5629270"/>
          </a:xfrm>
          <a:prstGeom prst="rect">
            <a:avLst/>
          </a:prstGeom>
          <a:blipFill rotWithShape="1">
            <a:blip r:embed="rId4">
              <a:alphaModFix/>
            </a:blip>
            <a:tile tx="0" ty="0" sx="100000" sy="100000" flip="none" algn="tl"/>
          </a:blipFill>
          <a:ln>
            <a:noFill/>
          </a:ln>
        </p:spPr>
      </p:pic>
      <p:sp>
        <p:nvSpPr>
          <p:cNvPr id="92" name="Google Shape;92;p15"/>
          <p:cNvSpPr/>
          <p:nvPr/>
        </p:nvSpPr>
        <p:spPr>
          <a:xfrm>
            <a:off x="14288" y="200025"/>
            <a:ext cx="12192000" cy="6429375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de-DE" dirty="0">
                <a:latin typeface="Calibri"/>
                <a:ea typeface="Calibri"/>
                <a:cs typeface="Calibri"/>
                <a:sym typeface="Calibri"/>
              </a:rPr>
              <a:t>Karen Dall, Alec-Schulze Eckel und Melanie </a:t>
            </a:r>
            <a:r>
              <a:rPr lang="de-DE" dirty="0" err="1">
                <a:latin typeface="Calibri"/>
                <a:ea typeface="Calibri"/>
                <a:cs typeface="Calibri"/>
                <a:sym typeface="Calibri"/>
              </a:rPr>
              <a:t>Eckle</a:t>
            </a:r>
            <a:r>
              <a:rPr lang="de-DE">
                <a:latin typeface="Calibri"/>
                <a:ea typeface="Calibri"/>
                <a:cs typeface="Calibri"/>
                <a:sym typeface="Calibri"/>
              </a:rPr>
              <a:t>-Elze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914397" y="1274763"/>
            <a:ext cx="1041558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de-DE" sz="5400">
                <a:latin typeface="Arial"/>
                <a:ea typeface="Arial"/>
                <a:cs typeface="Arial"/>
                <a:sym typeface="Arial"/>
              </a:rPr>
              <a:t>The Use of Geoinformation </a:t>
            </a:r>
            <a:endParaRPr sz="5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de-DE" sz="5400">
                <a:latin typeface="Arial"/>
                <a:ea typeface="Arial"/>
                <a:cs typeface="Arial"/>
                <a:sym typeface="Arial"/>
              </a:rPr>
              <a:t>in (Anticipatory) </a:t>
            </a:r>
            <a:endParaRPr sz="5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de-DE" sz="5400">
                <a:latin typeface="Arial"/>
                <a:ea typeface="Arial"/>
                <a:cs typeface="Arial"/>
                <a:sym typeface="Arial"/>
              </a:rPr>
              <a:t>Humanitarian Action</a:t>
            </a:r>
            <a:endParaRPr/>
          </a:p>
        </p:txBody>
      </p:sp>
      <p:pic>
        <p:nvPicPr>
          <p:cNvPr id="95" name="Google Shape;95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19684" y="4476102"/>
            <a:ext cx="5608320" cy="1147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6162" y="4620864"/>
            <a:ext cx="2722709" cy="858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592" y="557218"/>
            <a:ext cx="11957688" cy="5629270"/>
          </a:xfrm>
          <a:prstGeom prst="rect">
            <a:avLst/>
          </a:prstGeom>
          <a:blipFill rotWithShape="1">
            <a:blip r:embed="rId4">
              <a:alphaModFix/>
            </a:blip>
            <a:tile tx="0" ty="0" sx="100000" sy="100000" flip="none" algn="tl"/>
          </a:blipFill>
          <a:ln>
            <a:noFill/>
          </a:ln>
        </p:spPr>
      </p:pic>
      <p:sp>
        <p:nvSpPr>
          <p:cNvPr id="165" name="Google Shape;165;p25"/>
          <p:cNvSpPr/>
          <p:nvPr/>
        </p:nvSpPr>
        <p:spPr>
          <a:xfrm>
            <a:off x="14288" y="200025"/>
            <a:ext cx="12192000" cy="6429375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5"/>
          <p:cNvSpPr txBox="1">
            <a:spLocks noGrp="1"/>
          </p:cNvSpPr>
          <p:nvPr>
            <p:ph type="ctrTitle"/>
          </p:nvPr>
        </p:nvSpPr>
        <p:spPr>
          <a:xfrm>
            <a:off x="914397" y="1274763"/>
            <a:ext cx="1041558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b="1" dirty="0"/>
              <a:t>Geodata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412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D2AD5A-11BF-4889-A730-B8E67BE5B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Geodata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DEE575B-DBFC-4D90-BC06-96DE0BCC234C}"/>
              </a:ext>
            </a:extLst>
          </p:cNvPr>
          <p:cNvSpPr txBox="1"/>
          <p:nvPr/>
        </p:nvSpPr>
        <p:spPr>
          <a:xfrm>
            <a:off x="838200" y="1640439"/>
            <a:ext cx="2624847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Gender Equality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79C1C9D-5D70-43CA-ACF1-C0F27CF58185}"/>
              </a:ext>
            </a:extLst>
          </p:cNvPr>
          <p:cNvSpPr txBox="1"/>
          <p:nvPr/>
        </p:nvSpPr>
        <p:spPr>
          <a:xfrm>
            <a:off x="1827179" y="2564567"/>
            <a:ext cx="2624847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Green energy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9D52756-8E59-4BA3-B18D-BDD8131CCC1B}"/>
              </a:ext>
            </a:extLst>
          </p:cNvPr>
          <p:cNvSpPr txBox="1"/>
          <p:nvPr/>
        </p:nvSpPr>
        <p:spPr>
          <a:xfrm>
            <a:off x="4452026" y="1664306"/>
            <a:ext cx="2624847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Logistics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8403BA8-7832-44E7-A8EF-0577134FAC25}"/>
              </a:ext>
            </a:extLst>
          </p:cNvPr>
          <p:cNvSpPr txBox="1"/>
          <p:nvPr/>
        </p:nvSpPr>
        <p:spPr>
          <a:xfrm>
            <a:off x="6409720" y="2295656"/>
            <a:ext cx="4314216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Sustainability city's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EAE91F0-A4DE-4AF7-AC32-519F2EA962E3}"/>
              </a:ext>
            </a:extLst>
          </p:cNvPr>
          <p:cNvSpPr txBox="1"/>
          <p:nvPr/>
        </p:nvSpPr>
        <p:spPr>
          <a:xfrm>
            <a:off x="757136" y="3600936"/>
            <a:ext cx="3782438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Environmental protection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0221D05-7ABC-49A7-ABD4-01459088A4A6}"/>
              </a:ext>
            </a:extLst>
          </p:cNvPr>
          <p:cNvSpPr txBox="1"/>
          <p:nvPr/>
        </p:nvSpPr>
        <p:spPr>
          <a:xfrm>
            <a:off x="5712571" y="3901577"/>
            <a:ext cx="2624847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Water resources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3D9643E-6164-4419-A781-87D579F96299}"/>
              </a:ext>
            </a:extLst>
          </p:cNvPr>
          <p:cNvSpPr txBox="1"/>
          <p:nvPr/>
        </p:nvSpPr>
        <p:spPr>
          <a:xfrm>
            <a:off x="6186792" y="4595789"/>
            <a:ext cx="4041843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Disaster risk management 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D852239-F87A-40A9-862A-A3F52D2A34C3}"/>
              </a:ext>
            </a:extLst>
          </p:cNvPr>
          <p:cNvSpPr txBox="1"/>
          <p:nvPr/>
        </p:nvSpPr>
        <p:spPr>
          <a:xfrm>
            <a:off x="637974" y="4482870"/>
            <a:ext cx="2624847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Poverty reduction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B731D8A-1D3B-4ECE-A057-DE01B62E6A82}"/>
              </a:ext>
            </a:extLst>
          </p:cNvPr>
          <p:cNvSpPr txBox="1"/>
          <p:nvPr/>
        </p:nvSpPr>
        <p:spPr>
          <a:xfrm>
            <a:off x="3334966" y="5027965"/>
            <a:ext cx="2624847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Ambulance service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42B2853-DEEB-474B-B311-3EEC51717CC7}"/>
              </a:ext>
            </a:extLst>
          </p:cNvPr>
          <p:cNvSpPr txBox="1"/>
          <p:nvPr/>
        </p:nvSpPr>
        <p:spPr>
          <a:xfrm>
            <a:off x="4647390" y="2759036"/>
            <a:ext cx="2624847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Agriculture</a:t>
            </a:r>
          </a:p>
        </p:txBody>
      </p:sp>
      <p:pic>
        <p:nvPicPr>
          <p:cNvPr id="19" name="Grafik 18" descr="Welle mit einfarbiger Füllung">
            <a:extLst>
              <a:ext uri="{FF2B5EF4-FFF2-40B4-BE49-F238E27FC236}">
                <a16:creationId xmlns:a16="http://schemas.microsoft.com/office/drawing/2014/main" id="{A304714E-8D25-40D1-903A-798383268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974" y="2149981"/>
            <a:ext cx="914400" cy="914400"/>
          </a:xfrm>
          <a:prstGeom prst="rect">
            <a:avLst/>
          </a:prstGeom>
        </p:spPr>
      </p:pic>
      <p:pic>
        <p:nvPicPr>
          <p:cNvPr id="21" name="Grafik 20" descr="Händewaschen mit einfarbiger Füllung">
            <a:extLst>
              <a:ext uri="{FF2B5EF4-FFF2-40B4-BE49-F238E27FC236}">
                <a16:creationId xmlns:a16="http://schemas.microsoft.com/office/drawing/2014/main" id="{F00EEE97-4DE5-4C70-B739-1A3F3EF8CC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8051" y="1713649"/>
            <a:ext cx="914400" cy="914400"/>
          </a:xfrm>
          <a:prstGeom prst="rect">
            <a:avLst/>
          </a:prstGeom>
        </p:spPr>
      </p:pic>
      <p:pic>
        <p:nvPicPr>
          <p:cNvPr id="23" name="Grafik 22" descr="Korallenrot Silhouette">
            <a:extLst>
              <a:ext uri="{FF2B5EF4-FFF2-40B4-BE49-F238E27FC236}">
                <a16:creationId xmlns:a16="http://schemas.microsoft.com/office/drawing/2014/main" id="{5205B880-CE3B-49F3-9133-3A5461849A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07295" y="1038529"/>
            <a:ext cx="914400" cy="914400"/>
          </a:xfrm>
          <a:prstGeom prst="rect">
            <a:avLst/>
          </a:prstGeom>
        </p:spPr>
      </p:pic>
      <p:pic>
        <p:nvPicPr>
          <p:cNvPr id="25" name="Grafik 24" descr="Covid-19 Silhouette">
            <a:extLst>
              <a:ext uri="{FF2B5EF4-FFF2-40B4-BE49-F238E27FC236}">
                <a16:creationId xmlns:a16="http://schemas.microsoft.com/office/drawing/2014/main" id="{4BE62CA0-0A60-4566-9ADC-0D417308B3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79574" y="5364805"/>
            <a:ext cx="914400" cy="914400"/>
          </a:xfrm>
          <a:prstGeom prst="rect">
            <a:avLst/>
          </a:prstGeom>
        </p:spPr>
      </p:pic>
      <p:pic>
        <p:nvPicPr>
          <p:cNvPr id="27" name="Grafik 26" descr="Ernte Silhouette">
            <a:extLst>
              <a:ext uri="{FF2B5EF4-FFF2-40B4-BE49-F238E27FC236}">
                <a16:creationId xmlns:a16="http://schemas.microsoft.com/office/drawing/2014/main" id="{2837207D-6D92-43A2-9D55-59BE990A80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21695" y="3371639"/>
            <a:ext cx="914400" cy="914400"/>
          </a:xfrm>
          <a:prstGeom prst="rect">
            <a:avLst/>
          </a:prstGeom>
        </p:spPr>
      </p:pic>
      <p:pic>
        <p:nvPicPr>
          <p:cNvPr id="29" name="Grafik 28" descr="Lieferung Silhouette">
            <a:extLst>
              <a:ext uri="{FF2B5EF4-FFF2-40B4-BE49-F238E27FC236}">
                <a16:creationId xmlns:a16="http://schemas.microsoft.com/office/drawing/2014/main" id="{36922007-3E1F-49F1-904B-3474AB4025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52428" y="3034064"/>
            <a:ext cx="914400" cy="914400"/>
          </a:xfrm>
          <a:prstGeom prst="rect">
            <a:avLst/>
          </a:prstGeom>
        </p:spPr>
      </p:pic>
      <p:pic>
        <p:nvPicPr>
          <p:cNvPr id="31" name="Grafik 30" descr="Feuer mit einfarbiger Füllung">
            <a:extLst>
              <a:ext uri="{FF2B5EF4-FFF2-40B4-BE49-F238E27FC236}">
                <a16:creationId xmlns:a16="http://schemas.microsoft.com/office/drawing/2014/main" id="{46B3FACC-1330-4104-A08B-7A1D93D3544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24623" y="983662"/>
            <a:ext cx="914400" cy="914400"/>
          </a:xfrm>
          <a:prstGeom prst="rect">
            <a:avLst/>
          </a:prstGeom>
        </p:spPr>
      </p:pic>
      <p:pic>
        <p:nvPicPr>
          <p:cNvPr id="33" name="Grafik 32" descr="Immunität Silhouette">
            <a:extLst>
              <a:ext uri="{FF2B5EF4-FFF2-40B4-BE49-F238E27FC236}">
                <a16:creationId xmlns:a16="http://schemas.microsoft.com/office/drawing/2014/main" id="{47A23CD4-88A1-4E1C-B1F1-690AF396A66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554171" y="3681389"/>
            <a:ext cx="914400" cy="914400"/>
          </a:xfrm>
          <a:prstGeom prst="rect">
            <a:avLst/>
          </a:prstGeom>
        </p:spPr>
      </p:pic>
      <p:pic>
        <p:nvPicPr>
          <p:cNvPr id="35" name="Grafik 34" descr="Karte mit Ortsmarkierung mit einfarbiger Füllung">
            <a:extLst>
              <a:ext uri="{FF2B5EF4-FFF2-40B4-BE49-F238E27FC236}">
                <a16:creationId xmlns:a16="http://schemas.microsoft.com/office/drawing/2014/main" id="{A9900A1B-1AD5-4F6D-8E0D-4BF7564EEFB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50994" y="807761"/>
            <a:ext cx="914400" cy="914400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9306AF53-B8AE-4A46-AFE5-07BDBEC5DF82}"/>
              </a:ext>
            </a:extLst>
          </p:cNvPr>
          <p:cNvSpPr txBox="1"/>
          <p:nvPr/>
        </p:nvSpPr>
        <p:spPr>
          <a:xfrm>
            <a:off x="6709656" y="5144351"/>
            <a:ext cx="5309678" cy="92333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many more…</a:t>
            </a:r>
          </a:p>
        </p:txBody>
      </p:sp>
    </p:spTree>
    <p:extLst>
      <p:ext uri="{BB962C8B-B14F-4D97-AF65-F5344CB8AC3E}">
        <p14:creationId xmlns:p14="http://schemas.microsoft.com/office/powerpoint/2010/main" val="1856655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592" y="557218"/>
            <a:ext cx="11957688" cy="5629270"/>
          </a:xfrm>
          <a:prstGeom prst="rect">
            <a:avLst/>
          </a:prstGeom>
          <a:blipFill rotWithShape="1">
            <a:blip r:embed="rId4">
              <a:alphaModFix/>
            </a:blip>
            <a:tile tx="0" ty="0" sx="100000" sy="100000" flip="none" algn="tl"/>
          </a:blipFill>
          <a:ln>
            <a:noFill/>
          </a:ln>
        </p:spPr>
      </p:pic>
      <p:sp>
        <p:nvSpPr>
          <p:cNvPr id="165" name="Google Shape;165;p25"/>
          <p:cNvSpPr/>
          <p:nvPr/>
        </p:nvSpPr>
        <p:spPr>
          <a:xfrm>
            <a:off x="14288" y="200025"/>
            <a:ext cx="12192000" cy="6429375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5"/>
          <p:cNvSpPr txBox="1">
            <a:spLocks noGrp="1"/>
          </p:cNvSpPr>
          <p:nvPr>
            <p:ph type="ctrTitle"/>
          </p:nvPr>
        </p:nvSpPr>
        <p:spPr>
          <a:xfrm>
            <a:off x="914397" y="1274763"/>
            <a:ext cx="1041558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de-DE" b="1" dirty="0"/>
              <a:t>Vector </a:t>
            </a:r>
            <a:r>
              <a:rPr lang="de-DE" b="1" dirty="0" err="1"/>
              <a:t>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6112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DF0B7B5F-8314-4D54-B645-620D5BC89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Geodata- Vector data 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21BBFB6B-3724-4ED0-B369-2988298CB659}"/>
              </a:ext>
            </a:extLst>
          </p:cNvPr>
          <p:cNvGrpSpPr/>
          <p:nvPr/>
        </p:nvGrpSpPr>
        <p:grpSpPr>
          <a:xfrm>
            <a:off x="2484239" y="1690688"/>
            <a:ext cx="7223522" cy="4227726"/>
            <a:chOff x="2484358" y="1639674"/>
            <a:chExt cx="7680484" cy="4556404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69C575C5-93AF-47AA-A0B8-A1B6035B66AF}"/>
                </a:ext>
              </a:extLst>
            </p:cNvPr>
            <p:cNvGrpSpPr/>
            <p:nvPr/>
          </p:nvGrpSpPr>
          <p:grpSpPr>
            <a:xfrm>
              <a:off x="2484358" y="1639674"/>
              <a:ext cx="7680484" cy="3578652"/>
              <a:chOff x="2255758" y="1888976"/>
              <a:chExt cx="7680484" cy="3578652"/>
            </a:xfrm>
          </p:grpSpPr>
          <p:grpSp>
            <p:nvGrpSpPr>
              <p:cNvPr id="10" name="Gruppieren 9">
                <a:extLst>
                  <a:ext uri="{FF2B5EF4-FFF2-40B4-BE49-F238E27FC236}">
                    <a16:creationId xmlns:a16="http://schemas.microsoft.com/office/drawing/2014/main" id="{4A379CC2-AF83-4452-963B-1660566EE67A}"/>
                  </a:ext>
                </a:extLst>
              </p:cNvPr>
              <p:cNvGrpSpPr/>
              <p:nvPr/>
            </p:nvGrpSpPr>
            <p:grpSpPr>
              <a:xfrm>
                <a:off x="2255758" y="2475548"/>
                <a:ext cx="7680484" cy="2992080"/>
                <a:chOff x="2331720" y="1690688"/>
                <a:chExt cx="7680484" cy="2992080"/>
              </a:xfrm>
            </p:grpSpPr>
            <p:pic>
              <p:nvPicPr>
                <p:cNvPr id="8" name="Grafik 7">
                  <a:extLst>
                    <a:ext uri="{FF2B5EF4-FFF2-40B4-BE49-F238E27FC236}">
                      <a16:creationId xmlns:a16="http://schemas.microsoft.com/office/drawing/2014/main" id="{4EBD5B9A-9E7A-4D39-85BA-6774D891A4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93156" y="1825625"/>
                  <a:ext cx="7619048" cy="2857143"/>
                </a:xfrm>
                <a:prstGeom prst="rect">
                  <a:avLst/>
                </a:prstGeom>
              </p:spPr>
            </p:pic>
            <p:sp>
              <p:nvSpPr>
                <p:cNvPr id="9" name="Rahmen 8">
                  <a:extLst>
                    <a:ext uri="{FF2B5EF4-FFF2-40B4-BE49-F238E27FC236}">
                      <a16:creationId xmlns:a16="http://schemas.microsoft.com/office/drawing/2014/main" id="{7282C7D2-4FB3-4FEF-8B0D-4D70C6001E50}"/>
                    </a:ext>
                  </a:extLst>
                </p:cNvPr>
                <p:cNvSpPr/>
                <p:nvPr/>
              </p:nvSpPr>
              <p:spPr>
                <a:xfrm>
                  <a:off x="2331720" y="1690688"/>
                  <a:ext cx="5775960" cy="2992080"/>
                </a:xfrm>
                <a:prstGeom prst="frame">
                  <a:avLst>
                    <a:gd name="adj1" fmla="val 4776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4AAB65F7-4579-4533-8FC7-07B1D64D1718}"/>
                  </a:ext>
                </a:extLst>
              </p:cNvPr>
              <p:cNvSpPr txBox="1"/>
              <p:nvPr/>
            </p:nvSpPr>
            <p:spPr>
              <a:xfrm>
                <a:off x="2255758" y="1888976"/>
                <a:ext cx="57759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/>
                  <a:t>Vector data</a:t>
                </a:r>
              </a:p>
            </p:txBody>
          </p:sp>
        </p:grpSp>
        <p:pic>
          <p:nvPicPr>
            <p:cNvPr id="14" name="Grafik 13" descr="Stadt mit einfarbiger Füllung">
              <a:extLst>
                <a:ext uri="{FF2B5EF4-FFF2-40B4-BE49-F238E27FC236}">
                  <a16:creationId xmlns:a16="http://schemas.microsoft.com/office/drawing/2014/main" id="{CB8D81F7-3EB4-45A5-870C-D9A65DFCF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02280" y="5281678"/>
              <a:ext cx="914400" cy="914400"/>
            </a:xfrm>
            <a:prstGeom prst="rect">
              <a:avLst/>
            </a:prstGeom>
          </p:spPr>
        </p:pic>
        <p:pic>
          <p:nvPicPr>
            <p:cNvPr id="16" name="Grafik 15" descr="Straße mit einfarbiger Füllung">
              <a:extLst>
                <a:ext uri="{FF2B5EF4-FFF2-40B4-BE49-F238E27FC236}">
                  <a16:creationId xmlns:a16="http://schemas.microsoft.com/office/drawing/2014/main" id="{C57A68D3-AE5E-4168-A108-0FC325951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75860" y="5281678"/>
              <a:ext cx="914400" cy="914400"/>
            </a:xfrm>
            <a:prstGeom prst="rect">
              <a:avLst/>
            </a:prstGeom>
          </p:spPr>
        </p:pic>
        <p:pic>
          <p:nvPicPr>
            <p:cNvPr id="18" name="Grafik 17" descr="Afrika mit einfarbiger Füllung">
              <a:extLst>
                <a:ext uri="{FF2B5EF4-FFF2-40B4-BE49-F238E27FC236}">
                  <a16:creationId xmlns:a16="http://schemas.microsoft.com/office/drawing/2014/main" id="{948C8BDB-48A9-461F-8DF1-107DE21B0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49440" y="5281678"/>
              <a:ext cx="914400" cy="914400"/>
            </a:xfrm>
            <a:prstGeom prst="rect">
              <a:avLst/>
            </a:prstGeom>
          </p:spPr>
        </p:pic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4DF2244A-0668-493A-B1C5-D4D373FF95B7}"/>
              </a:ext>
            </a:extLst>
          </p:cNvPr>
          <p:cNvSpPr txBox="1"/>
          <p:nvPr/>
        </p:nvSpPr>
        <p:spPr>
          <a:xfrm>
            <a:off x="3931003" y="5918414"/>
            <a:ext cx="26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Modified from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Minn</a:t>
            </a:r>
            <a:r>
              <a:rPr lang="en-US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M. 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830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74EDB8-C1EE-4E6B-BA45-2E9043581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data tables 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EB32943-8208-4191-AE4B-831B7CB46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525521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Geometry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FCDEC530-D687-469D-AE5C-0148882C8858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169024" y="1525521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Attribute data (example)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8D4FDE7B-9C97-4E00-8E2D-D585C6A6CA51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6169024" y="2349433"/>
            <a:ext cx="5183188" cy="368458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5273EDC-B84D-4B1C-8620-82A6D7282C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63" r="29657"/>
          <a:stretch/>
        </p:blipFill>
        <p:spPr>
          <a:xfrm rot="5400000">
            <a:off x="1306516" y="3561712"/>
            <a:ext cx="3755563" cy="1648476"/>
          </a:xfrm>
          <a:prstGeom prst="rect">
            <a:avLst/>
          </a:prstGeom>
        </p:spPr>
      </p:pic>
      <p:graphicFrame>
        <p:nvGraphicFramePr>
          <p:cNvPr id="16" name="Tabelle 16">
            <a:extLst>
              <a:ext uri="{FF2B5EF4-FFF2-40B4-BE49-F238E27FC236}">
                <a16:creationId xmlns:a16="http://schemas.microsoft.com/office/drawing/2014/main" id="{3233C9FB-C28D-4DBB-80D6-068A02E57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746603"/>
              </p:ext>
            </p:extLst>
          </p:nvPr>
        </p:nvGraphicFramePr>
        <p:xfrm>
          <a:off x="6151176" y="2393884"/>
          <a:ext cx="5183188" cy="91440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585438">
                  <a:extLst>
                    <a:ext uri="{9D8B030D-6E8A-4147-A177-3AD203B41FA5}">
                      <a16:colId xmlns:a16="http://schemas.microsoft.com/office/drawing/2014/main" val="1036945941"/>
                    </a:ext>
                  </a:extLst>
                </a:gridCol>
                <a:gridCol w="2114294">
                  <a:extLst>
                    <a:ext uri="{9D8B030D-6E8A-4147-A177-3AD203B41FA5}">
                      <a16:colId xmlns:a16="http://schemas.microsoft.com/office/drawing/2014/main" val="2167549559"/>
                    </a:ext>
                  </a:extLst>
                </a:gridCol>
                <a:gridCol w="2483456">
                  <a:extLst>
                    <a:ext uri="{9D8B030D-6E8A-4147-A177-3AD203B41FA5}">
                      <a16:colId xmlns:a16="http://schemas.microsoft.com/office/drawing/2014/main" val="3714823126"/>
                    </a:ext>
                  </a:extLst>
                </a:gridCol>
              </a:tblGrid>
              <a:tr h="27463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Elevation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Temerature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363970"/>
                  </a:ext>
                </a:extLst>
              </a:tr>
              <a:tr h="274637">
                <a:tc>
                  <a:txBody>
                    <a:bodyPr/>
                    <a:lstStyle/>
                    <a:p>
                      <a:r>
                        <a:rPr lang="de-DE" dirty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11.7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29449"/>
                  </a:ext>
                </a:extLst>
              </a:tr>
              <a:tr h="274637">
                <a:tc>
                  <a:txBody>
                    <a:bodyPr/>
                    <a:lstStyle/>
                    <a:p>
                      <a:r>
                        <a:rPr lang="de-DE" dirty="0"/>
                        <a:t>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9.854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613507"/>
                  </a:ext>
                </a:extLst>
              </a:tr>
            </a:tbl>
          </a:graphicData>
        </a:graphic>
      </p:graphicFrame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8FD900DC-D5FD-42A5-9ABE-CE28BAE816BA}"/>
              </a:ext>
            </a:extLst>
          </p:cNvPr>
          <p:cNvCxnSpPr>
            <a:endCxn id="16" idx="1"/>
          </p:cNvCxnSpPr>
          <p:nvPr/>
        </p:nvCxnSpPr>
        <p:spPr>
          <a:xfrm>
            <a:off x="3894373" y="2795081"/>
            <a:ext cx="2256803" cy="5600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38C7F372-B492-48E9-9DF0-301640191CDF}"/>
              </a:ext>
            </a:extLst>
          </p:cNvPr>
          <p:cNvCxnSpPr>
            <a:cxnSpLocks/>
          </p:cNvCxnSpPr>
          <p:nvPr/>
        </p:nvCxnSpPr>
        <p:spPr>
          <a:xfrm>
            <a:off x="3755444" y="3003784"/>
            <a:ext cx="2377884" cy="16003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elle 16">
            <a:extLst>
              <a:ext uri="{FF2B5EF4-FFF2-40B4-BE49-F238E27FC236}">
                <a16:creationId xmlns:a16="http://schemas.microsoft.com/office/drawing/2014/main" id="{FC623AD4-D850-484F-85F8-C8540A7C3F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561976"/>
              </p:ext>
            </p:extLst>
          </p:nvPr>
        </p:nvGraphicFramePr>
        <p:xfrm>
          <a:off x="6191251" y="3778073"/>
          <a:ext cx="5183188" cy="91440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585438">
                  <a:extLst>
                    <a:ext uri="{9D8B030D-6E8A-4147-A177-3AD203B41FA5}">
                      <a16:colId xmlns:a16="http://schemas.microsoft.com/office/drawing/2014/main" val="1036945941"/>
                    </a:ext>
                  </a:extLst>
                </a:gridCol>
                <a:gridCol w="2114294">
                  <a:extLst>
                    <a:ext uri="{9D8B030D-6E8A-4147-A177-3AD203B41FA5}">
                      <a16:colId xmlns:a16="http://schemas.microsoft.com/office/drawing/2014/main" val="2167549559"/>
                    </a:ext>
                  </a:extLst>
                </a:gridCol>
                <a:gridCol w="2483456">
                  <a:extLst>
                    <a:ext uri="{9D8B030D-6E8A-4147-A177-3AD203B41FA5}">
                      <a16:colId xmlns:a16="http://schemas.microsoft.com/office/drawing/2014/main" val="3714823126"/>
                    </a:ext>
                  </a:extLst>
                </a:gridCol>
              </a:tblGrid>
              <a:tr h="27463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Road type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363970"/>
                  </a:ext>
                </a:extLst>
              </a:tr>
              <a:tr h="274637">
                <a:tc>
                  <a:txBody>
                    <a:bodyPr/>
                    <a:lstStyle/>
                    <a:p>
                      <a:r>
                        <a:rPr lang="de-DE" dirty="0"/>
                        <a:t>54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133.4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Main </a:t>
                      </a:r>
                      <a:r>
                        <a:rPr lang="de-DE" dirty="0" err="1"/>
                        <a:t>road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29449"/>
                  </a:ext>
                </a:extLst>
              </a:tr>
              <a:tr h="274637"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67.1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Farm </a:t>
                      </a:r>
                      <a:r>
                        <a:rPr lang="de-DE" dirty="0" err="1"/>
                        <a:t>path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613507"/>
                  </a:ext>
                </a:extLst>
              </a:tr>
            </a:tbl>
          </a:graphicData>
        </a:graphic>
      </p:graphicFrame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8E46E7B0-D2EB-4059-8F18-73C1BB9216B6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3834120" y="4079504"/>
            <a:ext cx="2357131" cy="15576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52910DBF-6436-402C-B50A-F844FD6AEE1E}"/>
              </a:ext>
            </a:extLst>
          </p:cNvPr>
          <p:cNvCxnSpPr>
            <a:cxnSpLocks/>
          </p:cNvCxnSpPr>
          <p:nvPr/>
        </p:nvCxnSpPr>
        <p:spPr>
          <a:xfrm flipV="1">
            <a:off x="3812526" y="4552545"/>
            <a:ext cx="2356498" cy="11082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Tabelle 16">
            <a:extLst>
              <a:ext uri="{FF2B5EF4-FFF2-40B4-BE49-F238E27FC236}">
                <a16:creationId xmlns:a16="http://schemas.microsoft.com/office/drawing/2014/main" id="{5536191B-DD25-49AF-8413-B2F6809C27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862754"/>
              </p:ext>
            </p:extLst>
          </p:nvPr>
        </p:nvGraphicFramePr>
        <p:xfrm>
          <a:off x="6151176" y="5071277"/>
          <a:ext cx="5183188" cy="91440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585438">
                  <a:extLst>
                    <a:ext uri="{9D8B030D-6E8A-4147-A177-3AD203B41FA5}">
                      <a16:colId xmlns:a16="http://schemas.microsoft.com/office/drawing/2014/main" val="1036945941"/>
                    </a:ext>
                  </a:extLst>
                </a:gridCol>
                <a:gridCol w="2114294">
                  <a:extLst>
                    <a:ext uri="{9D8B030D-6E8A-4147-A177-3AD203B41FA5}">
                      <a16:colId xmlns:a16="http://schemas.microsoft.com/office/drawing/2014/main" val="2167549559"/>
                    </a:ext>
                  </a:extLst>
                </a:gridCol>
                <a:gridCol w="2483456">
                  <a:extLst>
                    <a:ext uri="{9D8B030D-6E8A-4147-A177-3AD203B41FA5}">
                      <a16:colId xmlns:a16="http://schemas.microsoft.com/office/drawing/2014/main" val="3714823126"/>
                    </a:ext>
                  </a:extLst>
                </a:gridCol>
              </a:tblGrid>
              <a:tr h="27463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Area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Land </a:t>
                      </a:r>
                      <a:r>
                        <a:rPr lang="de-DE" dirty="0" err="1"/>
                        <a:t>use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363970"/>
                  </a:ext>
                </a:extLst>
              </a:tr>
              <a:tr h="274637">
                <a:tc>
                  <a:txBody>
                    <a:bodyPr/>
                    <a:lstStyle/>
                    <a:p>
                      <a:r>
                        <a:rPr lang="de-DE" dirty="0"/>
                        <a:t>54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5520.10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Urban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29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312.3214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Agriculture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613507"/>
                  </a:ext>
                </a:extLst>
              </a:tr>
            </a:tbl>
          </a:graphicData>
        </a:graphic>
      </p:graphicFrame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5CCD165A-E4AC-48F7-8E3B-95C662F7BF54}"/>
              </a:ext>
            </a:extLst>
          </p:cNvPr>
          <p:cNvCxnSpPr>
            <a:cxnSpLocks/>
          </p:cNvCxnSpPr>
          <p:nvPr/>
        </p:nvCxnSpPr>
        <p:spPr>
          <a:xfrm flipV="1">
            <a:off x="3031854" y="5506860"/>
            <a:ext cx="3137170" cy="141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777AA2E9-A997-4704-8EC9-CE26AB30BC54}"/>
              </a:ext>
            </a:extLst>
          </p:cNvPr>
          <p:cNvCxnSpPr>
            <a:cxnSpLocks/>
          </p:cNvCxnSpPr>
          <p:nvPr/>
        </p:nvCxnSpPr>
        <p:spPr>
          <a:xfrm flipV="1">
            <a:off x="3755444" y="5784279"/>
            <a:ext cx="2435807" cy="213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009660E4-4065-4084-8276-1C38C41ACE31}"/>
              </a:ext>
            </a:extLst>
          </p:cNvPr>
          <p:cNvSpPr txBox="1"/>
          <p:nvPr/>
        </p:nvSpPr>
        <p:spPr>
          <a:xfrm>
            <a:off x="307021" y="6263732"/>
            <a:ext cx="26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Modified from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Minn</a:t>
            </a:r>
            <a:r>
              <a:rPr lang="en-US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M. 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965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8D559925-B9AE-4BC8-B6B8-277001033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data formats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2F42F64F-7DBA-4EDC-BAEF-E9BDB7D40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 algn="ctr">
              <a:buNone/>
            </a:pPr>
            <a:r>
              <a:rPr lang="en-US" sz="2800" dirty="0"/>
              <a:t>Format name</a:t>
            </a:r>
          </a:p>
          <a:p>
            <a:pPr marL="50800" indent="0" algn="ctr">
              <a:buNone/>
            </a:pPr>
            <a:endParaRPr lang="en-US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5DC8C879-56BF-4546-872C-EE6A191EF1A6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ctr"/>
            <a:r>
              <a:rPr lang="en-US" sz="2800" dirty="0"/>
              <a:t>Use</a:t>
            </a:r>
          </a:p>
          <a:p>
            <a:pPr algn="ctr"/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3A57C96-F499-4641-B196-93FDABA97F1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39788" y="2505075"/>
            <a:ext cx="5742595" cy="3684588"/>
          </a:xfrm>
        </p:spPr>
        <p:txBody>
          <a:bodyPr/>
          <a:lstStyle/>
          <a:p>
            <a:r>
              <a:rPr lang="en-US" sz="2800" dirty="0"/>
              <a:t>Shapefile (.</a:t>
            </a:r>
            <a:r>
              <a:rPr lang="en-US" sz="2800" dirty="0" err="1"/>
              <a:t>shp</a:t>
            </a:r>
            <a:r>
              <a:rPr lang="en-US" sz="2800" dirty="0"/>
              <a:t>)		</a:t>
            </a:r>
          </a:p>
          <a:p>
            <a:r>
              <a:rPr lang="en-US" sz="2800" dirty="0" err="1"/>
              <a:t>GeoJSON</a:t>
            </a:r>
            <a:r>
              <a:rPr lang="en-US" sz="2800" dirty="0"/>
              <a:t> (.</a:t>
            </a:r>
            <a:r>
              <a:rPr lang="en-US" sz="2800" dirty="0" err="1"/>
              <a:t>geojson</a:t>
            </a:r>
            <a:r>
              <a:rPr lang="en-US" sz="2800" dirty="0"/>
              <a:t>)</a:t>
            </a:r>
          </a:p>
          <a:p>
            <a:r>
              <a:rPr lang="en-US" sz="2800" dirty="0"/>
              <a:t>Keyhole Markup Language (.KML)</a:t>
            </a:r>
          </a:p>
          <a:p>
            <a:r>
              <a:rPr lang="en-US" sz="2800" dirty="0"/>
              <a:t>GPS Exchange Format (.</a:t>
            </a:r>
            <a:r>
              <a:rPr lang="en-US" sz="2800" dirty="0" err="1"/>
              <a:t>gpx</a:t>
            </a:r>
            <a:r>
              <a:rPr lang="en-US" sz="2800" dirty="0"/>
              <a:t>)</a:t>
            </a:r>
          </a:p>
          <a:p>
            <a:r>
              <a:rPr lang="en-US" sz="2800" dirty="0" err="1"/>
              <a:t>GeoPackage</a:t>
            </a:r>
            <a:r>
              <a:rPr lang="en-US" sz="2800" dirty="0"/>
              <a:t> (.</a:t>
            </a:r>
            <a:r>
              <a:rPr lang="en-US" sz="2800" dirty="0" err="1"/>
              <a:t>gpkg</a:t>
            </a:r>
            <a:r>
              <a:rPr lang="en-US" sz="2800" dirty="0"/>
              <a:t>)</a:t>
            </a:r>
          </a:p>
          <a:p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8E64418-E4F2-4D85-9788-275E11A66CD4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6757008" y="2505075"/>
            <a:ext cx="5183188" cy="3684588"/>
          </a:xfrm>
        </p:spPr>
        <p:txBody>
          <a:bodyPr/>
          <a:lstStyle/>
          <a:p>
            <a:r>
              <a:rPr lang="en-US" dirty="0"/>
              <a:t>Standard but dated</a:t>
            </a:r>
          </a:p>
          <a:p>
            <a:r>
              <a:rPr lang="en-US" dirty="0"/>
              <a:t>Wide use in OpenStreetMap</a:t>
            </a:r>
          </a:p>
          <a:p>
            <a:r>
              <a:rPr lang="en-US" dirty="0"/>
              <a:t>Wide use in Google Earth</a:t>
            </a:r>
          </a:p>
          <a:p>
            <a:r>
              <a:rPr lang="en-US" dirty="0"/>
              <a:t>Use in GPS devices</a:t>
            </a:r>
          </a:p>
          <a:p>
            <a:r>
              <a:rPr lang="en-US" dirty="0"/>
              <a:t>New and versatile</a:t>
            </a:r>
          </a:p>
        </p:txBody>
      </p:sp>
    </p:spTree>
    <p:extLst>
      <p:ext uri="{BB962C8B-B14F-4D97-AF65-F5344CB8AC3E}">
        <p14:creationId xmlns:p14="http://schemas.microsoft.com/office/powerpoint/2010/main" val="1823650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DF0B7B5F-8314-4D54-B645-620D5BC89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Shapefile (.</a:t>
            </a:r>
            <a:r>
              <a:rPr lang="en-US" dirty="0" err="1"/>
              <a:t>shp</a:t>
            </a:r>
            <a:r>
              <a:rPr lang="en-US" dirty="0"/>
              <a:t>)</a:t>
            </a:r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E2B5C812-180C-4348-AA21-55C2B07DF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/>
          <a:p>
            <a:pPr marL="50800" indent="0" algn="ctr">
              <a:buNone/>
            </a:pPr>
            <a:r>
              <a:rPr lang="en-US" b="1" dirty="0"/>
              <a:t>Format name</a:t>
            </a:r>
          </a:p>
          <a:p>
            <a:pPr marL="50800" indent="0" algn="ctr">
              <a:buNone/>
            </a:pPr>
            <a:endParaRPr lang="en-US" b="1" dirty="0"/>
          </a:p>
          <a:p>
            <a:pPr marL="50800" indent="0" algn="ctr">
              <a:buNone/>
            </a:pPr>
            <a:endParaRPr lang="en-US" b="1" dirty="0"/>
          </a:p>
          <a:p>
            <a:pPr marL="50800" indent="0" algn="ctr">
              <a:buNone/>
            </a:pPr>
            <a:endParaRPr lang="en-US" b="1" dirty="0"/>
          </a:p>
          <a:p>
            <a:pPr marL="50800" indent="0" algn="ctr">
              <a:buNone/>
            </a:pPr>
            <a:endParaRPr lang="en-US" b="1" dirty="0"/>
          </a:p>
        </p:txBody>
      </p:sp>
      <p:sp>
        <p:nvSpPr>
          <p:cNvPr id="20" name="Textplatzhalter 13">
            <a:extLst>
              <a:ext uri="{FF2B5EF4-FFF2-40B4-BE49-F238E27FC236}">
                <a16:creationId xmlns:a16="http://schemas.microsoft.com/office/drawing/2014/main" id="{298490AF-A244-4C0D-B034-5F2192690A4E}"/>
              </a:ext>
            </a:extLst>
          </p:cNvPr>
          <p:cNvSpPr txBox="1">
            <a:spLocks/>
          </p:cNvSpPr>
          <p:nvPr/>
        </p:nvSpPr>
        <p:spPr>
          <a:xfrm>
            <a:off x="814385" y="2505075"/>
            <a:ext cx="5157787" cy="6142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50800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Shapefile (.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shp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21" name="Textplatzhalter 14">
            <a:extLst>
              <a:ext uri="{FF2B5EF4-FFF2-40B4-BE49-F238E27FC236}">
                <a16:creationId xmlns:a16="http://schemas.microsoft.com/office/drawing/2014/main" id="{1753A2F3-AEE0-4AD4-A2B5-8317F7E44969}"/>
              </a:ext>
            </a:extLst>
          </p:cNvPr>
          <p:cNvSpPr txBox="1">
            <a:spLocks/>
          </p:cNvSpPr>
          <p:nvPr/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Components</a:t>
            </a:r>
          </a:p>
        </p:txBody>
      </p:sp>
      <p:pic>
        <p:nvPicPr>
          <p:cNvPr id="23" name="Grafik 22" descr="Ein Bild, das Tisch enthält.&#10;&#10;Automatisch generierte Beschreibung">
            <a:extLst>
              <a:ext uri="{FF2B5EF4-FFF2-40B4-BE49-F238E27FC236}">
                <a16:creationId xmlns:a16="http://schemas.microsoft.com/office/drawing/2014/main" id="{126838C6-0891-4E04-AE59-B212F9F4D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822" y="4113280"/>
            <a:ext cx="8358755" cy="19792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Rahmen 1">
            <a:extLst>
              <a:ext uri="{FF2B5EF4-FFF2-40B4-BE49-F238E27FC236}">
                <a16:creationId xmlns:a16="http://schemas.microsoft.com/office/drawing/2014/main" id="{337CAAF8-0B01-4570-AA8C-FF2E7D180DE3}"/>
              </a:ext>
            </a:extLst>
          </p:cNvPr>
          <p:cNvSpPr/>
          <p:nvPr/>
        </p:nvSpPr>
        <p:spPr>
          <a:xfrm>
            <a:off x="1323822" y="5102900"/>
            <a:ext cx="4772178" cy="34458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platzhalter 15">
            <a:extLst>
              <a:ext uri="{FF2B5EF4-FFF2-40B4-BE49-F238E27FC236}">
                <a16:creationId xmlns:a16="http://schemas.microsoft.com/office/drawing/2014/main" id="{DBA09CEA-2992-418D-8BB2-CD7B1A49B750}"/>
              </a:ext>
            </a:extLst>
          </p:cNvPr>
          <p:cNvSpPr txBox="1">
            <a:spLocks/>
          </p:cNvSpPr>
          <p:nvPr/>
        </p:nvSpPr>
        <p:spPr>
          <a:xfrm>
            <a:off x="6194427" y="2505075"/>
            <a:ext cx="5183188" cy="16082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shp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	—geometry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shx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	— Link geometry and attributes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dbf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	— attributes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prj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	— projection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75138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E7479E-46E5-4CC7-B8FA-F8387432C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data - wrap up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7196A3-EB92-4725-B201-E2868CE771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Key takeaways:</a:t>
            </a:r>
          </a:p>
          <a:p>
            <a:pPr marL="50800" indent="0">
              <a:buNone/>
            </a:pPr>
            <a:endParaRPr lang="en-US" dirty="0"/>
          </a:p>
          <a:p>
            <a:r>
              <a:rPr lang="en-US" dirty="0"/>
              <a:t>Shapefiles consist of multiple files and must be stored together</a:t>
            </a:r>
          </a:p>
          <a:p>
            <a:endParaRPr lang="en-US" dirty="0"/>
          </a:p>
          <a:p>
            <a:r>
              <a:rPr lang="en-US" dirty="0"/>
              <a:t>Be aware that all geodata imported in QGIS must be in the right projection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62DA535-C8EB-47D0-9335-1E0AF581ACC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50800" indent="0" algn="ctr">
              <a:buNone/>
            </a:pPr>
            <a:r>
              <a:rPr lang="en-US" b="0" i="0" dirty="0">
                <a:effectLst/>
                <a:latin typeface="Roboto" panose="02000000000000000000" pitchFamily="2" charset="0"/>
              </a:rPr>
              <a:t>GIS File Formats and Good Practice</a:t>
            </a:r>
          </a:p>
          <a:p>
            <a:pPr marL="50800" indent="0">
              <a:buNone/>
            </a:pPr>
            <a:endParaRPr lang="en-US" dirty="0"/>
          </a:p>
        </p:txBody>
      </p:sp>
      <p:pic>
        <p:nvPicPr>
          <p:cNvPr id="11" name="Onlinemedien 10" title="GIS File Formats and Good Practice">
            <a:hlinkClick r:id="" action="ppaction://media"/>
            <a:extLst>
              <a:ext uri="{FF2B5EF4-FFF2-40B4-BE49-F238E27FC236}">
                <a16:creationId xmlns:a16="http://schemas.microsoft.com/office/drawing/2014/main" id="{4DA99449-38AD-4124-A806-11FB90090E1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557523" y="3120012"/>
            <a:ext cx="4291602" cy="242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24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weiß enthält.&#10;&#10;Automatisch generierte Beschreibung">
            <a:extLst>
              <a:ext uri="{FF2B5EF4-FFF2-40B4-BE49-F238E27FC236}">
                <a16:creationId xmlns:a16="http://schemas.microsoft.com/office/drawing/2014/main" id="{F3B2738D-BA25-410C-A4EB-F2959274E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00" y="1394283"/>
            <a:ext cx="11876799" cy="4069433"/>
          </a:xfrm>
          <a:prstGeom prst="rect">
            <a:avLst/>
          </a:prstGeom>
        </p:spPr>
      </p:pic>
      <p:sp>
        <p:nvSpPr>
          <p:cNvPr id="165" name="Google Shape;165;p25"/>
          <p:cNvSpPr/>
          <p:nvPr/>
        </p:nvSpPr>
        <p:spPr>
          <a:xfrm>
            <a:off x="-1" y="283724"/>
            <a:ext cx="12192000" cy="6429375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5"/>
          <p:cNvSpPr txBox="1">
            <a:spLocks noGrp="1"/>
          </p:cNvSpPr>
          <p:nvPr>
            <p:ph type="ctrTitle"/>
          </p:nvPr>
        </p:nvSpPr>
        <p:spPr>
          <a:xfrm>
            <a:off x="914397" y="1274763"/>
            <a:ext cx="1041558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b="1" dirty="0"/>
              <a:t>Data in text format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857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00A7D3-BAFD-47D7-895E-C9DB24A1B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 text format</a:t>
            </a:r>
          </a:p>
        </p:txBody>
      </p:sp>
      <p:graphicFrame>
        <p:nvGraphicFramePr>
          <p:cNvPr id="4" name="Tabelle 16">
            <a:extLst>
              <a:ext uri="{FF2B5EF4-FFF2-40B4-BE49-F238E27FC236}">
                <a16:creationId xmlns:a16="http://schemas.microsoft.com/office/drawing/2014/main" id="{F26ACD6D-9BE8-426E-8133-836A20228A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05878"/>
              </p:ext>
            </p:extLst>
          </p:nvPr>
        </p:nvGraphicFramePr>
        <p:xfrm>
          <a:off x="838200" y="2144168"/>
          <a:ext cx="6906651" cy="697328"/>
        </p:xfrm>
        <a:graphic>
          <a:graphicData uri="http://schemas.openxmlformats.org/drawingml/2006/table">
            <a:tbl>
              <a:tblPr firstRow="1" bandRow="1">
                <a:tableStyleId>{D6378E7E-BB30-442B-B899-9E1F56524465}</a:tableStyleId>
              </a:tblPr>
              <a:tblGrid>
                <a:gridCol w="398361">
                  <a:extLst>
                    <a:ext uri="{9D8B030D-6E8A-4147-A177-3AD203B41FA5}">
                      <a16:colId xmlns:a16="http://schemas.microsoft.com/office/drawing/2014/main" val="1036945941"/>
                    </a:ext>
                  </a:extLst>
                </a:gridCol>
                <a:gridCol w="1438674">
                  <a:extLst>
                    <a:ext uri="{9D8B030D-6E8A-4147-A177-3AD203B41FA5}">
                      <a16:colId xmlns:a16="http://schemas.microsoft.com/office/drawing/2014/main" val="2167549559"/>
                    </a:ext>
                  </a:extLst>
                </a:gridCol>
                <a:gridCol w="1689872">
                  <a:extLst>
                    <a:ext uri="{9D8B030D-6E8A-4147-A177-3AD203B41FA5}">
                      <a16:colId xmlns:a16="http://schemas.microsoft.com/office/drawing/2014/main" val="3714823126"/>
                    </a:ext>
                  </a:extLst>
                </a:gridCol>
                <a:gridCol w="1689872">
                  <a:extLst>
                    <a:ext uri="{9D8B030D-6E8A-4147-A177-3AD203B41FA5}">
                      <a16:colId xmlns:a16="http://schemas.microsoft.com/office/drawing/2014/main" val="2863428570"/>
                    </a:ext>
                  </a:extLst>
                </a:gridCol>
                <a:gridCol w="1689872">
                  <a:extLst>
                    <a:ext uri="{9D8B030D-6E8A-4147-A177-3AD203B41FA5}">
                      <a16:colId xmlns:a16="http://schemas.microsoft.com/office/drawing/2014/main" val="168146801"/>
                    </a:ext>
                  </a:extLst>
                </a:gridCol>
              </a:tblGrid>
              <a:tr h="146477">
                <a:tc>
                  <a:txBody>
                    <a:bodyPr/>
                    <a:lstStyle/>
                    <a:p>
                      <a:pPr algn="ctr"/>
                      <a:r>
                        <a:rPr lang="en-US" sz="900" noProof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noProof="0" dirty="0"/>
                        <a:t>Elevation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noProof="0"/>
                        <a:t>Temerature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noProof="0" dirty="0"/>
                        <a:t>Latitude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noProof="0" dirty="0"/>
                        <a:t>Longitude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363970"/>
                  </a:ext>
                </a:extLst>
              </a:tr>
              <a:tr h="234364">
                <a:tc>
                  <a:txBody>
                    <a:bodyPr/>
                    <a:lstStyle/>
                    <a:p>
                      <a:r>
                        <a:rPr lang="en-US" sz="900" noProof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noProof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noProof="0"/>
                        <a:t>11.7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noProof="0"/>
                        <a:t>30.512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noProof="0"/>
                        <a:t>79.403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29449"/>
                  </a:ext>
                </a:extLst>
              </a:tr>
              <a:tr h="234364">
                <a:tc>
                  <a:txBody>
                    <a:bodyPr/>
                    <a:lstStyle/>
                    <a:p>
                      <a:r>
                        <a:rPr lang="en-US" sz="900" noProof="0" dirty="0"/>
                        <a:t>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noProof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noProof="0"/>
                        <a:t>9.854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noProof="0"/>
                        <a:t>41.026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noProof="0" dirty="0"/>
                        <a:t>74.284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613507"/>
                  </a:ext>
                </a:extLst>
              </a:tr>
            </a:tbl>
          </a:graphicData>
        </a:graphic>
      </p:graphicFrame>
      <p:sp>
        <p:nvSpPr>
          <p:cNvPr id="5" name="Rahmen 4">
            <a:extLst>
              <a:ext uri="{FF2B5EF4-FFF2-40B4-BE49-F238E27FC236}">
                <a16:creationId xmlns:a16="http://schemas.microsoft.com/office/drawing/2014/main" id="{CE7C3A64-9D7F-40DA-AC3E-CE9B772AF6F5}"/>
              </a:ext>
            </a:extLst>
          </p:cNvPr>
          <p:cNvSpPr/>
          <p:nvPr/>
        </p:nvSpPr>
        <p:spPr>
          <a:xfrm>
            <a:off x="4291525" y="2102104"/>
            <a:ext cx="3508442" cy="825018"/>
          </a:xfrm>
          <a:prstGeom prst="frame">
            <a:avLst>
              <a:gd name="adj1" fmla="val 544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05EB997-3A65-4A6F-B16A-759BC2478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515" y="3504948"/>
            <a:ext cx="2414081" cy="71818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E42346D-9A3A-44C4-9697-57B4BF4723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3" t="17663" r="79078" b="7965"/>
          <a:stretch/>
        </p:blipFill>
        <p:spPr>
          <a:xfrm rot="5400000">
            <a:off x="8651565" y="4393536"/>
            <a:ext cx="1011678" cy="1489006"/>
          </a:xfrm>
          <a:prstGeom prst="rect">
            <a:avLst/>
          </a:prstGeom>
        </p:spPr>
      </p:pic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04446BE0-0496-40BF-8230-022B953A57F5}"/>
              </a:ext>
            </a:extLst>
          </p:cNvPr>
          <p:cNvSpPr/>
          <p:nvPr/>
        </p:nvSpPr>
        <p:spPr>
          <a:xfrm rot="1359166">
            <a:off x="3430535" y="3129736"/>
            <a:ext cx="830093" cy="4782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AD3227F0-E986-41BE-9AAB-CC74692772F7}"/>
              </a:ext>
            </a:extLst>
          </p:cNvPr>
          <p:cNvSpPr/>
          <p:nvPr/>
        </p:nvSpPr>
        <p:spPr>
          <a:xfrm rot="1359166">
            <a:off x="7522723" y="4393062"/>
            <a:ext cx="830093" cy="4782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FA65678-1200-42DE-9C1D-9953213DAA80}"/>
              </a:ext>
            </a:extLst>
          </p:cNvPr>
          <p:cNvSpPr txBox="1"/>
          <p:nvPr/>
        </p:nvSpPr>
        <p:spPr>
          <a:xfrm>
            <a:off x="9527055" y="3992304"/>
            <a:ext cx="1712068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Geometry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710823E-A905-4EDE-AA1F-0D70183A83AF}"/>
              </a:ext>
            </a:extLst>
          </p:cNvPr>
          <p:cNvSpPr txBox="1"/>
          <p:nvPr/>
        </p:nvSpPr>
        <p:spPr>
          <a:xfrm>
            <a:off x="622570" y="4223136"/>
            <a:ext cx="3346315" cy="193899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Possible data formats: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Excel 	(.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xlxs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CSV		(.csv)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Text		(.txt)</a:t>
            </a: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63887AC-B847-4E7F-8970-567C7D9C4208}"/>
              </a:ext>
            </a:extLst>
          </p:cNvPr>
          <p:cNvSpPr txBox="1"/>
          <p:nvPr/>
        </p:nvSpPr>
        <p:spPr>
          <a:xfrm>
            <a:off x="838200" y="1640439"/>
            <a:ext cx="1712068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ext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217171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 dirty="0"/>
              <a:t>Session 1.: </a:t>
            </a:r>
            <a:r>
              <a:rPr lang="en-US" dirty="0"/>
              <a:t>Coordinates, geodata and QGIS</a:t>
            </a:r>
            <a:endParaRPr dirty="0"/>
          </a:p>
        </p:txBody>
      </p:sp>
      <p:graphicFrame>
        <p:nvGraphicFramePr>
          <p:cNvPr id="102" name="Google Shape;102;p16"/>
          <p:cNvGraphicFramePr/>
          <p:nvPr>
            <p:extLst>
              <p:ext uri="{D42A27DB-BD31-4B8C-83A1-F6EECF244321}">
                <p14:modId xmlns:p14="http://schemas.microsoft.com/office/powerpoint/2010/main" val="1444799370"/>
              </p:ext>
            </p:extLst>
          </p:nvPr>
        </p:nvGraphicFramePr>
        <p:xfrm>
          <a:off x="2013260" y="1606697"/>
          <a:ext cx="7936149" cy="4616700"/>
        </p:xfrm>
        <a:graphic>
          <a:graphicData uri="http://schemas.openxmlformats.org/drawingml/2006/table">
            <a:tbl>
              <a:tblPr firstRow="1" firstCol="1" bandRow="1">
                <a:noFill/>
                <a:tableStyleId>{D6378E7E-BB30-442B-B899-9E1F56524465}</a:tableStyleId>
              </a:tblPr>
              <a:tblGrid>
                <a:gridCol w="1252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83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45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400" u="none" strike="noStrike" cap="none">
                          <a:solidFill>
                            <a:schemeClr val="bg1"/>
                          </a:solidFill>
                        </a:rPr>
                        <a:t>Time</a:t>
                      </a:r>
                      <a:endParaRPr sz="2400" u="none" strike="noStrike" cap="none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400" u="none" strike="noStrike" cap="none" dirty="0">
                          <a:solidFill>
                            <a:schemeClr val="bg1"/>
                          </a:solidFill>
                        </a:rPr>
                        <a:t>Content</a:t>
                      </a:r>
                      <a:endParaRPr sz="2400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8E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49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500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10:25 </a:t>
                      </a:r>
                      <a:endParaRPr sz="1500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Where can I find help?</a:t>
                      </a: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2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500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11:00</a:t>
                      </a:r>
                      <a:endParaRPr sz="1500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  <a:tabLst/>
                        <a:defRPr/>
                      </a:pPr>
                      <a:r>
                        <a:rPr lang="en-US" sz="2000" b="0" u="none" strike="noStrike" cap="none" noProof="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Projections</a:t>
                      </a:r>
                      <a:r>
                        <a:rPr lang="de-DE" sz="2000" b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</a:t>
                      </a:r>
                      <a:r>
                        <a:rPr lang="en-US" sz="20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Why all world maps are wrong</a:t>
                      </a:r>
                      <a:r>
                        <a:rPr lang="en-US" sz="2000" b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!</a:t>
                      </a:r>
                      <a:endParaRPr lang="en-US" sz="20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3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500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11:00-11:15</a:t>
                      </a:r>
                      <a:endParaRPr sz="1500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000" b="0" i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Coffee break</a:t>
                      </a:r>
                      <a:endParaRPr sz="2000" b="0" i="1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037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500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11:45 </a:t>
                      </a:r>
                      <a:endParaRPr sz="1500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Geo data and data formats</a:t>
                      </a:r>
                      <a:endParaRPr lang="en-US" sz="2000" b="0" u="none" strike="noStrike" cap="none" noProof="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09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500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12:00</a:t>
                      </a:r>
                      <a:endParaRPr sz="1500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0" i="0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QGIS and data import 1/2</a:t>
                      </a:r>
                      <a:endParaRPr lang="en-US" sz="2000" b="0" u="none" strike="noStrike" cap="none" noProof="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43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500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12:00-12:15</a:t>
                      </a:r>
                      <a:endParaRPr sz="1500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2000" b="0" i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Coffee break</a:t>
                      </a: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00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500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12:30</a:t>
                      </a:r>
                      <a:endParaRPr sz="1500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0" i="0" u="none" strike="noStrike" cap="none" noProof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QGIS and data import 1/2</a:t>
                      </a:r>
                      <a:endParaRPr lang="en-US" sz="2000" b="0" u="none" strike="noStrike" cap="none" noProof="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52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500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13:00</a:t>
                      </a:r>
                      <a:endParaRPr sz="1500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Intro to Self-Study task and feedback</a:t>
                      </a: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E7479E-46E5-4CC7-B8FA-F8387432C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data - wrap up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7196A3-EB92-4725-B201-E2868CE771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Key takeaways:</a:t>
            </a:r>
          </a:p>
          <a:p>
            <a:pPr marL="50800" indent="0">
              <a:buNone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rtl="0" fontAlgn="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 use text data directly in QGIS the data must have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Latitude”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and 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“Longitude” </a:t>
            </a:r>
            <a:r>
              <a:rPr lang="en-US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columns.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en-US" b="1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080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62DA535-C8EB-47D0-9335-1E0AF581ACC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50800" indent="0" algn="ctr">
              <a:buNone/>
            </a:pPr>
            <a:r>
              <a:rPr lang="en-US" b="0" i="0" dirty="0">
                <a:effectLst/>
                <a:latin typeface="Roboto" panose="02000000000000000000" pitchFamily="2" charset="0"/>
              </a:rPr>
              <a:t>Add points from a CSV file to QGIS 3 (the right way)</a:t>
            </a:r>
          </a:p>
          <a:p>
            <a:pPr marL="50800" indent="0">
              <a:buNone/>
            </a:pPr>
            <a:endParaRPr lang="en-US" dirty="0"/>
          </a:p>
        </p:txBody>
      </p:sp>
      <p:pic>
        <p:nvPicPr>
          <p:cNvPr id="4" name="Onlinemedien 3" title="Add points from a CSV file to QGIS 3 (the right way)">
            <a:hlinkClick r:id="" action="ppaction://media"/>
            <a:extLst>
              <a:ext uri="{FF2B5EF4-FFF2-40B4-BE49-F238E27FC236}">
                <a16:creationId xmlns:a16="http://schemas.microsoft.com/office/drawing/2014/main" id="{A8CBBED0-A314-44AA-965D-A058A6BFD0D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690096" y="3169596"/>
            <a:ext cx="4157927" cy="234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23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2834DB-EE54-4FD9-A11E-BF0186C38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storage and good practice 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7002BA0-CB35-4C73-AE6F-0EDD1F4C19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 folders for data storage:</a:t>
            </a:r>
          </a:p>
          <a:p>
            <a:pPr lvl="1"/>
            <a:r>
              <a:rPr lang="en-US" dirty="0"/>
              <a:t>Original data </a:t>
            </a:r>
          </a:p>
          <a:p>
            <a:pPr lvl="1"/>
            <a:r>
              <a:rPr lang="en-US" dirty="0"/>
              <a:t>Interim results/ Temporal</a:t>
            </a:r>
          </a:p>
          <a:p>
            <a:pPr lvl="1"/>
            <a:r>
              <a:rPr lang="en-US" dirty="0"/>
              <a:t>(final) Results  </a:t>
            </a:r>
          </a:p>
          <a:p>
            <a:pPr lvl="1"/>
            <a:endParaRPr lang="en-US" dirty="0"/>
          </a:p>
          <a:p>
            <a:r>
              <a:rPr lang="en-US" dirty="0"/>
              <a:t>No blank spaces</a:t>
            </a:r>
          </a:p>
          <a:p>
            <a:endParaRPr lang="en-US" dirty="0"/>
          </a:p>
          <a:p>
            <a:r>
              <a:rPr lang="en-US" dirty="0"/>
              <a:t>No data on desktop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A2120A5-FB6A-4302-B973-572434EAB2AC}"/>
              </a:ext>
            </a:extLst>
          </p:cNvPr>
          <p:cNvGrpSpPr/>
          <p:nvPr/>
        </p:nvGrpSpPr>
        <p:grpSpPr>
          <a:xfrm>
            <a:off x="6667661" y="2197405"/>
            <a:ext cx="5208224" cy="2463189"/>
            <a:chOff x="7059976" y="1892147"/>
            <a:chExt cx="5208224" cy="2463189"/>
          </a:xfrm>
        </p:grpSpPr>
        <p:pic>
          <p:nvPicPr>
            <p:cNvPr id="7" name="Grafik 6" descr="Geöffneter Ordner mit einfarbiger Füllung">
              <a:extLst>
                <a:ext uri="{FF2B5EF4-FFF2-40B4-BE49-F238E27FC236}">
                  <a16:creationId xmlns:a16="http://schemas.microsoft.com/office/drawing/2014/main" id="{FC9837D0-90E1-4E95-B561-E577F85AC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59976" y="1892147"/>
              <a:ext cx="914400" cy="914400"/>
            </a:xfrm>
            <a:prstGeom prst="rect">
              <a:avLst/>
            </a:prstGeom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55836072-8382-4372-8C3C-51F1D8612C45}"/>
                </a:ext>
              </a:extLst>
            </p:cNvPr>
            <p:cNvSpPr txBox="1"/>
            <p:nvPr/>
          </p:nvSpPr>
          <p:spPr>
            <a:xfrm>
              <a:off x="8213992" y="2118514"/>
              <a:ext cx="31398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Original data/ database</a:t>
              </a:r>
            </a:p>
          </p:txBody>
        </p:sp>
        <p:pic>
          <p:nvPicPr>
            <p:cNvPr id="9" name="Grafik 8" descr="Geöffneter Ordner mit einfarbiger Füllung">
              <a:extLst>
                <a:ext uri="{FF2B5EF4-FFF2-40B4-BE49-F238E27FC236}">
                  <a16:creationId xmlns:a16="http://schemas.microsoft.com/office/drawing/2014/main" id="{BEA82BD4-78AA-49CE-B4A3-9B9C71D30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17176" y="2625164"/>
              <a:ext cx="914400" cy="914400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EFEC0AC4-E70A-456A-888E-8610BA8BC1CE}"/>
                </a:ext>
              </a:extLst>
            </p:cNvPr>
            <p:cNvSpPr txBox="1"/>
            <p:nvPr/>
          </p:nvSpPr>
          <p:spPr>
            <a:xfrm>
              <a:off x="8671192" y="2851531"/>
              <a:ext cx="31398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Interim results / Temporal</a:t>
              </a:r>
            </a:p>
            <a:p>
              <a:endParaRPr 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1" name="Grafik 10" descr="Geöffneter Ordner mit einfarbiger Füllung">
              <a:extLst>
                <a:ext uri="{FF2B5EF4-FFF2-40B4-BE49-F238E27FC236}">
                  <a16:creationId xmlns:a16="http://schemas.microsoft.com/office/drawing/2014/main" id="{E8C6D7F9-C4DA-4158-AEF2-4179EDDA4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74376" y="3440936"/>
              <a:ext cx="914400" cy="914400"/>
            </a:xfrm>
            <a:prstGeom prst="rect">
              <a:avLst/>
            </a:prstGeom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761D7979-F373-4B18-BAEE-F1E673FE0CF9}"/>
                </a:ext>
              </a:extLst>
            </p:cNvPr>
            <p:cNvSpPr txBox="1"/>
            <p:nvPr/>
          </p:nvSpPr>
          <p:spPr>
            <a:xfrm>
              <a:off x="9128392" y="3667303"/>
              <a:ext cx="31398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(final) Results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6097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8A20C229-3EB2-467C-B1E0-9E322859C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4476"/>
            <a:ext cx="12192000" cy="5869047"/>
          </a:xfrm>
          <a:prstGeom prst="rect">
            <a:avLst/>
          </a:prstGeom>
        </p:spPr>
      </p:pic>
      <p:sp>
        <p:nvSpPr>
          <p:cNvPr id="165" name="Google Shape;165;p25"/>
          <p:cNvSpPr/>
          <p:nvPr/>
        </p:nvSpPr>
        <p:spPr>
          <a:xfrm>
            <a:off x="0" y="447675"/>
            <a:ext cx="12192000" cy="6429375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5"/>
          <p:cNvSpPr txBox="1">
            <a:spLocks noGrp="1"/>
          </p:cNvSpPr>
          <p:nvPr>
            <p:ph type="ctrTitle"/>
          </p:nvPr>
        </p:nvSpPr>
        <p:spPr>
          <a:xfrm>
            <a:off x="914397" y="1274763"/>
            <a:ext cx="1041558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de-DE" b="1" dirty="0"/>
              <a:t>Layer Concept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2447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E7B327-DE4C-42F9-B61F-33ABF194C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Concept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BCAF3F-7312-456F-81DF-184AA5A96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795" y="1288256"/>
            <a:ext cx="6116410" cy="4281487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DF1E31E-093D-4CBB-BEE1-D2A7EDE25DBF}"/>
              </a:ext>
            </a:extLst>
          </p:cNvPr>
          <p:cNvSpPr txBox="1"/>
          <p:nvPr/>
        </p:nvSpPr>
        <p:spPr>
          <a:xfrm>
            <a:off x="4769500" y="5804114"/>
            <a:ext cx="26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(Acharya and Lee 2019, p. 3934)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800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592" y="557218"/>
            <a:ext cx="11957688" cy="5629270"/>
          </a:xfrm>
          <a:prstGeom prst="rect">
            <a:avLst/>
          </a:prstGeom>
          <a:blipFill rotWithShape="1">
            <a:blip r:embed="rId4">
              <a:alphaModFix/>
            </a:blip>
            <a:tile tx="0" ty="0" sx="100000" sy="100000" flip="none" algn="tl"/>
          </a:blipFill>
          <a:ln>
            <a:noFill/>
          </a:ln>
        </p:spPr>
      </p:pic>
      <p:sp>
        <p:nvSpPr>
          <p:cNvPr id="165" name="Google Shape;165;p25"/>
          <p:cNvSpPr/>
          <p:nvPr/>
        </p:nvSpPr>
        <p:spPr>
          <a:xfrm>
            <a:off x="14288" y="200025"/>
            <a:ext cx="12192000" cy="6429375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de-DE" dirty="0">
                <a:latin typeface="Calibri"/>
                <a:ea typeface="Calibri"/>
                <a:cs typeface="Calibri"/>
                <a:sym typeface="Calibri"/>
              </a:rPr>
              <a:t>Hands on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5"/>
          <p:cNvSpPr txBox="1">
            <a:spLocks noGrp="1"/>
          </p:cNvSpPr>
          <p:nvPr>
            <p:ph type="ctrTitle"/>
          </p:nvPr>
        </p:nvSpPr>
        <p:spPr>
          <a:xfrm>
            <a:off x="914397" y="1274763"/>
            <a:ext cx="1041558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de-DE" b="1" dirty="0"/>
              <a:t>QGIS Intro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E6FEBB-BA3E-4D3A-B2D0-7E14FFA6A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Surface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8968F0-CF38-4ABE-90DB-814830B0D2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Settings</a:t>
            </a:r>
          </a:p>
          <a:p>
            <a:r>
              <a:rPr lang="en-US" dirty="0"/>
              <a:t>Navigation</a:t>
            </a:r>
          </a:p>
          <a:p>
            <a:pPr lvl="1"/>
            <a:r>
              <a:rPr lang="en-US" dirty="0"/>
              <a:t>Bookmarks</a:t>
            </a:r>
          </a:p>
          <a:p>
            <a:r>
              <a:rPr lang="en-US" dirty="0"/>
              <a:t>Toolbars</a:t>
            </a:r>
          </a:p>
          <a:p>
            <a:r>
              <a:rPr lang="en-US" dirty="0"/>
              <a:t>Base maps</a:t>
            </a:r>
          </a:p>
          <a:p>
            <a:r>
              <a:rPr lang="en-US" dirty="0"/>
              <a:t>Plugins </a:t>
            </a:r>
          </a:p>
          <a:p>
            <a:r>
              <a:rPr lang="en-US" dirty="0"/>
              <a:t>Layers</a:t>
            </a:r>
          </a:p>
          <a:p>
            <a:r>
              <a:rPr lang="en-US" dirty="0"/>
              <a:t>Measurement</a:t>
            </a:r>
          </a:p>
          <a:p>
            <a:pPr marL="5080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884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153066-C0B0-4FC0-9276-C92A23E89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import and projects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3B776BF-64A6-43DE-9F61-38F46D660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 vector data</a:t>
            </a:r>
          </a:p>
          <a:p>
            <a:r>
              <a:rPr lang="en-US" dirty="0"/>
              <a:t>Saving data</a:t>
            </a:r>
          </a:p>
          <a:p>
            <a:r>
              <a:rPr lang="en-US" dirty="0"/>
              <a:t>Reprojecting data</a:t>
            </a:r>
          </a:p>
          <a:p>
            <a:r>
              <a:rPr lang="en-US" dirty="0"/>
              <a:t>Saving a project </a:t>
            </a:r>
          </a:p>
          <a:p>
            <a:r>
              <a:rPr lang="en-US" dirty="0"/>
              <a:t>Import text data</a:t>
            </a:r>
          </a:p>
          <a:p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68554CF-A48A-4BEB-9E04-44C8C0E297B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50800" indent="0" algn="ctr">
              <a:buNone/>
            </a:pPr>
            <a:endParaRPr lang="de-DE" dirty="0"/>
          </a:p>
          <a:p>
            <a:pPr marL="50800" indent="0" algn="ctr">
              <a:buNone/>
            </a:pPr>
            <a:endParaRPr lang="de-DE" dirty="0"/>
          </a:p>
          <a:p>
            <a:pPr marL="50800" indent="0" algn="ctr">
              <a:buNone/>
            </a:pPr>
            <a:r>
              <a:rPr lang="de-DE" sz="3600" b="1" dirty="0">
                <a:hlinkClick r:id="rId2"/>
              </a:rPr>
              <a:t>Exercise_0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776771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592" y="557218"/>
            <a:ext cx="11957688" cy="5629270"/>
          </a:xfrm>
          <a:prstGeom prst="rect">
            <a:avLst/>
          </a:prstGeom>
          <a:blipFill rotWithShape="1">
            <a:blip r:embed="rId4">
              <a:alphaModFix/>
            </a:blip>
            <a:tile tx="0" ty="0" sx="100000" sy="100000" flip="none" algn="tl"/>
          </a:blipFill>
          <a:ln>
            <a:noFill/>
          </a:ln>
        </p:spPr>
      </p:pic>
      <p:sp>
        <p:nvSpPr>
          <p:cNvPr id="165" name="Google Shape;165;p25"/>
          <p:cNvSpPr/>
          <p:nvPr/>
        </p:nvSpPr>
        <p:spPr>
          <a:xfrm>
            <a:off x="14288" y="200025"/>
            <a:ext cx="12192000" cy="6429375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de-DE" dirty="0">
                <a:latin typeface="Calibri"/>
                <a:ea typeface="Calibri"/>
                <a:cs typeface="Calibri"/>
                <a:sym typeface="Calibri"/>
              </a:rPr>
              <a:t>Data </a:t>
            </a:r>
            <a:r>
              <a:rPr lang="de-DE" dirty="0" err="1">
                <a:latin typeface="Calibri"/>
                <a:ea typeface="Calibri"/>
                <a:cs typeface="Calibri"/>
                <a:sym typeface="Calibri"/>
              </a:rPr>
              <a:t>import</a:t>
            </a:r>
            <a:r>
              <a:rPr lang="de-DE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5"/>
          <p:cNvSpPr txBox="1">
            <a:spLocks noGrp="1"/>
          </p:cNvSpPr>
          <p:nvPr>
            <p:ph type="ctrTitle"/>
          </p:nvPr>
        </p:nvSpPr>
        <p:spPr>
          <a:xfrm>
            <a:off x="914397" y="1274763"/>
            <a:ext cx="1041558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de-DE" b="1" dirty="0"/>
              <a:t>Self-Study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97711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29488D-5DC0-41AF-A9C4-E2C56B001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study data import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558E668-C6D7-4AB5-A0BD-D18AB53691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endParaRPr lang="de-DE" dirty="0"/>
          </a:p>
          <a:p>
            <a:pPr marL="50800" indent="0">
              <a:buNone/>
            </a:pPr>
            <a:endParaRPr lang="de-DE" dirty="0"/>
          </a:p>
          <a:p>
            <a:pPr marL="50800" indent="0" algn="ctr">
              <a:buNone/>
            </a:pPr>
            <a:r>
              <a:rPr lang="de-DE" sz="3600" b="1" dirty="0">
                <a:hlinkClick r:id="rId2"/>
              </a:rPr>
              <a:t>G</a:t>
            </a:r>
            <a:r>
              <a:rPr lang="en-US" sz="3600" b="1" dirty="0" err="1">
                <a:hlinkClick r:id="rId2"/>
              </a:rPr>
              <a:t>itLab</a:t>
            </a:r>
            <a:r>
              <a:rPr lang="en-US" sz="3600" b="1" dirty="0">
                <a:hlinkClick r:id="rId2"/>
              </a:rPr>
              <a:t> Exercise_1 </a:t>
            </a:r>
            <a:endParaRPr lang="de-DE" sz="3600" b="1" dirty="0"/>
          </a:p>
        </p:txBody>
      </p:sp>
    </p:spTree>
    <p:extLst>
      <p:ext uri="{BB962C8B-B14F-4D97-AF65-F5344CB8AC3E}">
        <p14:creationId xmlns:p14="http://schemas.microsoft.com/office/powerpoint/2010/main" val="1973902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10C61D-4F88-4838-95C7-334AB279A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can I find help?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3FA9E4-C999-4EE0-9DEE-59D11DA1C0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r>
              <a:rPr lang="de-DE" dirty="0"/>
              <a:t> Wiki</a:t>
            </a:r>
          </a:p>
          <a:p>
            <a:pPr lvl="1"/>
            <a:r>
              <a:rPr lang="de-DE" dirty="0">
                <a:hlinkClick r:id="rId2"/>
              </a:rPr>
              <a:t>https://gitlab.com/Alec-SE/gis-in-anticipatory-humanitarian-action/-/wikis/home</a:t>
            </a:r>
            <a:endParaRPr lang="de-DE" dirty="0"/>
          </a:p>
          <a:p>
            <a:pPr lvl="1"/>
            <a:endParaRPr lang="de-DE" dirty="0"/>
          </a:p>
          <a:p>
            <a:r>
              <a:rPr lang="en-US" dirty="0" err="1"/>
              <a:t>Youtube</a:t>
            </a:r>
            <a:endParaRPr lang="en-US" dirty="0"/>
          </a:p>
          <a:p>
            <a:pPr lvl="1"/>
            <a:r>
              <a:rPr lang="en-US" dirty="0"/>
              <a:t>You can search on </a:t>
            </a:r>
            <a:r>
              <a:rPr lang="en-US" dirty="0" err="1"/>
              <a:t>Youtube</a:t>
            </a:r>
            <a:r>
              <a:rPr lang="en-US" dirty="0"/>
              <a:t> for any problem you might have!</a:t>
            </a:r>
          </a:p>
          <a:p>
            <a:pPr lvl="1"/>
            <a:endParaRPr lang="en-US" dirty="0"/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Ubuntu"/>
              </a:rPr>
              <a:t>QGIS Tutorials</a:t>
            </a:r>
          </a:p>
          <a:p>
            <a:pPr lvl="1"/>
            <a:r>
              <a:rPr lang="en-US" dirty="0">
                <a:hlinkClick r:id="rId3"/>
              </a:rPr>
              <a:t>http://www.qgistutorials.com/en/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104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A9D9F37-F50F-40B9-BF1A-D82F509240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537" b="9976"/>
          <a:stretch/>
        </p:blipFill>
        <p:spPr>
          <a:xfrm>
            <a:off x="0" y="353221"/>
            <a:ext cx="11934816" cy="5629270"/>
          </a:xfrm>
          <a:prstGeom prst="rect">
            <a:avLst/>
          </a:prstGeom>
        </p:spPr>
      </p:pic>
      <p:sp>
        <p:nvSpPr>
          <p:cNvPr id="114" name="Google Shape;114;p18"/>
          <p:cNvSpPr/>
          <p:nvPr/>
        </p:nvSpPr>
        <p:spPr>
          <a:xfrm>
            <a:off x="0" y="-46831"/>
            <a:ext cx="12192000" cy="6429375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de-DE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Why all world maps are wrong</a:t>
            </a:r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/>
          </p:nvPr>
        </p:nvSpPr>
        <p:spPr>
          <a:xfrm>
            <a:off x="914397" y="1274763"/>
            <a:ext cx="1041558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b="1" dirty="0"/>
              <a:t>Projections 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24DDD7-078C-4DF1-90DB-7BC0CDF4F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round to flat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2C874D4-71F1-4E85-9F67-D05FEDAAE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98669"/>
            <a:ext cx="2653000" cy="2715057"/>
          </a:xfrm>
          <a:prstGeom prst="rect">
            <a:avLst/>
          </a:prstGeom>
        </p:spPr>
      </p:pic>
      <p:pic>
        <p:nvPicPr>
          <p:cNvPr id="6" name="Grafik 5" descr="Ein Bild, das Gebäude enthält.&#10;&#10;Automatisch generierte Beschreibung">
            <a:extLst>
              <a:ext uri="{FF2B5EF4-FFF2-40B4-BE49-F238E27FC236}">
                <a16:creationId xmlns:a16="http://schemas.microsoft.com/office/drawing/2014/main" id="{2F14088E-B427-4F3D-8C31-2F5894F5C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905" y="2598669"/>
            <a:ext cx="2653000" cy="2653000"/>
          </a:xfrm>
          <a:prstGeom prst="rect">
            <a:avLst/>
          </a:prstGeom>
        </p:spPr>
      </p:pic>
      <p:pic>
        <p:nvPicPr>
          <p:cNvPr id="8" name="Grafik 7" descr="Ein Bild, das Karte enthält.&#10;&#10;Automatisch generierte Beschreibung">
            <a:extLst>
              <a:ext uri="{FF2B5EF4-FFF2-40B4-BE49-F238E27FC236}">
                <a16:creationId xmlns:a16="http://schemas.microsoft.com/office/drawing/2014/main" id="{A2A2C783-9754-45C8-95C2-7ACF01C2C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6724" y="2598669"/>
            <a:ext cx="3127076" cy="2653000"/>
          </a:xfrm>
          <a:prstGeom prst="rect">
            <a:avLst/>
          </a:prstGeom>
        </p:spPr>
      </p:pic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238561BF-E18F-4327-AACD-69B36B2C3651}"/>
              </a:ext>
            </a:extLst>
          </p:cNvPr>
          <p:cNvSpPr/>
          <p:nvPr/>
        </p:nvSpPr>
        <p:spPr>
          <a:xfrm>
            <a:off x="3716777" y="3595907"/>
            <a:ext cx="720437" cy="3740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F6E682D3-5067-400C-B5C4-6993833688AB}"/>
              </a:ext>
            </a:extLst>
          </p:cNvPr>
          <p:cNvSpPr/>
          <p:nvPr/>
        </p:nvSpPr>
        <p:spPr>
          <a:xfrm>
            <a:off x="7367596" y="3582124"/>
            <a:ext cx="720437" cy="3740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2C49462F-0678-4C03-87D6-CFC6F374E400}"/>
              </a:ext>
            </a:extLst>
          </p:cNvPr>
          <p:cNvSpPr/>
          <p:nvPr/>
        </p:nvSpPr>
        <p:spPr>
          <a:xfrm rot="19692223">
            <a:off x="7270373" y="3040599"/>
            <a:ext cx="720437" cy="3740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B0A62C43-5F6F-45E6-97C8-017B114A06F3}"/>
              </a:ext>
            </a:extLst>
          </p:cNvPr>
          <p:cNvSpPr/>
          <p:nvPr/>
        </p:nvSpPr>
        <p:spPr>
          <a:xfrm rot="1781837">
            <a:off x="7322248" y="4163089"/>
            <a:ext cx="720437" cy="3740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362FC4C-89F2-4127-86B5-591422E3C6FC}"/>
              </a:ext>
            </a:extLst>
          </p:cNvPr>
          <p:cNvSpPr txBox="1"/>
          <p:nvPr/>
        </p:nvSpPr>
        <p:spPr>
          <a:xfrm>
            <a:off x="838200" y="1952569"/>
            <a:ext cx="265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Geoid</a:t>
            </a:r>
            <a:endParaRPr lang="en-US" sz="20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4CC5322-4D7C-4D61-AD1D-4174489E74BA}"/>
              </a:ext>
            </a:extLst>
          </p:cNvPr>
          <p:cNvSpPr txBox="1"/>
          <p:nvPr/>
        </p:nvSpPr>
        <p:spPr>
          <a:xfrm>
            <a:off x="4572882" y="1798681"/>
            <a:ext cx="265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Geographical coordinate system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ED76E19-3E4F-4840-9E63-313D6AAC2BD6}"/>
              </a:ext>
            </a:extLst>
          </p:cNvPr>
          <p:cNvSpPr txBox="1"/>
          <p:nvPr/>
        </p:nvSpPr>
        <p:spPr>
          <a:xfrm>
            <a:off x="8463762" y="1690688"/>
            <a:ext cx="265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Projected coordinate system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0A5ABDC-0753-42CC-B378-3A4BC57FE6F6}"/>
              </a:ext>
            </a:extLst>
          </p:cNvPr>
          <p:cNvSpPr txBox="1"/>
          <p:nvPr/>
        </p:nvSpPr>
        <p:spPr>
          <a:xfrm>
            <a:off x="838200" y="5524883"/>
            <a:ext cx="26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International Centre for Global Earth Models (2019)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C860013-8B1A-4099-AEC7-BB372AA6D932}"/>
              </a:ext>
            </a:extLst>
          </p:cNvPr>
          <p:cNvSpPr txBox="1"/>
          <p:nvPr/>
        </p:nvSpPr>
        <p:spPr>
          <a:xfrm>
            <a:off x="4714596" y="5524883"/>
            <a:ext cx="22980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Wikimedia-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ellerick</a:t>
            </a:r>
            <a:r>
              <a:rPr lang="en-US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(2013)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6C2E914-8C6A-47F9-8804-536C02FF4DA5}"/>
              </a:ext>
            </a:extLst>
          </p:cNvPr>
          <p:cNvSpPr txBox="1"/>
          <p:nvPr/>
        </p:nvSpPr>
        <p:spPr>
          <a:xfrm>
            <a:off x="8463762" y="5524883"/>
            <a:ext cx="26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Wikimedia-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Strebe</a:t>
            </a:r>
            <a:r>
              <a:rPr lang="en-US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(2011)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289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24DDD7-078C-4DF1-90DB-7BC0CDF4F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Geographical coordinate system vs. Projected coordinate system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25AF2E0-8410-4164-889E-87C142C66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27597"/>
            <a:ext cx="5157787" cy="823912"/>
          </a:xfrm>
        </p:spPr>
        <p:txBody>
          <a:bodyPr/>
          <a:lstStyle/>
          <a:p>
            <a:r>
              <a:rPr lang="en-US" sz="2400" dirty="0"/>
              <a:t>Geographical coordinate system</a:t>
            </a:r>
          </a:p>
          <a:p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5F7D6B6-E3DC-40C7-ABDF-0DC6BB5F1EE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39788" y="5210735"/>
            <a:ext cx="5157787" cy="1225361"/>
          </a:xfrm>
        </p:spPr>
        <p:txBody>
          <a:bodyPr/>
          <a:lstStyle/>
          <a:p>
            <a:r>
              <a:rPr lang="en-US" dirty="0"/>
              <a:t>Uses degree, minutes and seconds 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718F1DA-BF9C-4D96-B969-12E0488DDB67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172200" y="1927597"/>
            <a:ext cx="5183188" cy="823912"/>
          </a:xfrm>
        </p:spPr>
        <p:txBody>
          <a:bodyPr/>
          <a:lstStyle/>
          <a:p>
            <a:pPr algn="ctr"/>
            <a:r>
              <a:rPr lang="en-US" sz="2400" dirty="0"/>
              <a:t>Projected coordinate system</a:t>
            </a:r>
          </a:p>
          <a:p>
            <a:endParaRPr lang="en-US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A302745D-F8F5-4686-9438-65A86055BB5C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6172200" y="5210735"/>
            <a:ext cx="5183188" cy="1225362"/>
          </a:xfrm>
        </p:spPr>
        <p:txBody>
          <a:bodyPr/>
          <a:lstStyle/>
          <a:p>
            <a:r>
              <a:rPr lang="en-US" dirty="0"/>
              <a:t>Can be used with meters and kilometers </a:t>
            </a:r>
          </a:p>
        </p:txBody>
      </p:sp>
      <p:pic>
        <p:nvPicPr>
          <p:cNvPr id="6" name="Grafik 5" descr="Ein Bild, das Gebäude enthält.&#10;&#10;Automatisch generierte Beschreibung">
            <a:extLst>
              <a:ext uri="{FF2B5EF4-FFF2-40B4-BE49-F238E27FC236}">
                <a16:creationId xmlns:a16="http://schemas.microsoft.com/office/drawing/2014/main" id="{2F14088E-B427-4F3D-8C31-2F5894F5C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832" y="2751509"/>
            <a:ext cx="2029621" cy="2029621"/>
          </a:xfrm>
          <a:prstGeom prst="rect">
            <a:avLst/>
          </a:prstGeom>
        </p:spPr>
      </p:pic>
      <p:pic>
        <p:nvPicPr>
          <p:cNvPr id="8" name="Grafik 7" descr="Ein Bild, das Karte enthält.&#10;&#10;Automatisch generierte Beschreibung">
            <a:extLst>
              <a:ext uri="{FF2B5EF4-FFF2-40B4-BE49-F238E27FC236}">
                <a16:creationId xmlns:a16="http://schemas.microsoft.com/office/drawing/2014/main" id="{A2A2C783-9754-45C8-95C2-7ACF01C2C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891" y="2730403"/>
            <a:ext cx="2227805" cy="189006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A00B4C55-D83D-4B5F-8759-866880B5F364}"/>
              </a:ext>
            </a:extLst>
          </p:cNvPr>
          <p:cNvSpPr txBox="1"/>
          <p:nvPr/>
        </p:nvSpPr>
        <p:spPr>
          <a:xfrm>
            <a:off x="2269619" y="4781130"/>
            <a:ext cx="22980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Wikimedia-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ellerick</a:t>
            </a:r>
            <a:r>
              <a:rPr lang="en-US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(2013)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D8820D5-CF0B-4CCA-97B6-7B79494D7352}"/>
              </a:ext>
            </a:extLst>
          </p:cNvPr>
          <p:cNvSpPr txBox="1"/>
          <p:nvPr/>
        </p:nvSpPr>
        <p:spPr>
          <a:xfrm>
            <a:off x="7437293" y="4845806"/>
            <a:ext cx="26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Wikimedia-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Strebe</a:t>
            </a:r>
            <a:r>
              <a:rPr lang="en-US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(2011)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805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63D283-FCA7-46BE-84AF-C4761825F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Reprojecting in QGIS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B63D31C8-7911-4A31-A557-3F3C62357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333" y="1609004"/>
            <a:ext cx="4677333" cy="44330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ahmen 5">
            <a:extLst>
              <a:ext uri="{FF2B5EF4-FFF2-40B4-BE49-F238E27FC236}">
                <a16:creationId xmlns:a16="http://schemas.microsoft.com/office/drawing/2014/main" id="{7759B7D6-1C2E-4A00-B9DE-47EBBB103414}"/>
              </a:ext>
            </a:extLst>
          </p:cNvPr>
          <p:cNvSpPr/>
          <p:nvPr/>
        </p:nvSpPr>
        <p:spPr>
          <a:xfrm>
            <a:off x="3723409" y="3113809"/>
            <a:ext cx="2372591" cy="315191"/>
          </a:xfrm>
          <a:prstGeom prst="frame">
            <a:avLst>
              <a:gd name="adj1" fmla="val 3198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214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7AA4A8-D248-4AFA-B4E2-774A6F8AB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Wrong reference systems</a:t>
            </a:r>
          </a:p>
        </p:txBody>
      </p:sp>
      <p:pic>
        <p:nvPicPr>
          <p:cNvPr id="5" name="Grafik 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4D353919-B255-4940-8BD8-73F25F01E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842" y="1766888"/>
            <a:ext cx="5612316" cy="396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678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1B9EB-5BC8-42F7-954D-98EC0BEE7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all world maps are wrong - wrap up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2A8C50D-61C3-4482-B66D-A2F06546C6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Key take </a:t>
            </a:r>
            <a:r>
              <a:rPr lang="en-US" dirty="0" err="1"/>
              <a:t>aways</a:t>
            </a:r>
            <a:r>
              <a:rPr lang="en-US" dirty="0"/>
              <a:t>: </a:t>
            </a:r>
          </a:p>
          <a:p>
            <a:pPr marL="50800" indent="0">
              <a:buNone/>
            </a:pPr>
            <a:endParaRPr lang="en-US" dirty="0"/>
          </a:p>
          <a:p>
            <a:r>
              <a:rPr lang="en-US" dirty="0"/>
              <a:t>We need to be aware of the used reference system</a:t>
            </a:r>
          </a:p>
          <a:p>
            <a:endParaRPr lang="en-US" dirty="0"/>
          </a:p>
          <a:p>
            <a:r>
              <a:rPr lang="en-US" dirty="0"/>
              <a:t>All data in a GIS project must be projected in the same reference system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72FBE98-2152-4D06-9363-061179AF72A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50800" indent="0" algn="ctr">
              <a:buNone/>
            </a:pPr>
            <a:r>
              <a:rPr lang="en-US" dirty="0"/>
              <a:t>Why all world maps are wrong</a:t>
            </a:r>
          </a:p>
        </p:txBody>
      </p:sp>
      <p:pic>
        <p:nvPicPr>
          <p:cNvPr id="4" name="Onlinemedien 3" title="Why all world maps are wrong">
            <a:hlinkClick r:id="" action="ppaction://media"/>
            <a:extLst>
              <a:ext uri="{FF2B5EF4-FFF2-40B4-BE49-F238E27FC236}">
                <a16:creationId xmlns:a16="http://schemas.microsoft.com/office/drawing/2014/main" id="{DE7A93D8-C382-4850-94FB-482481A0DD0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184057" y="2540841"/>
            <a:ext cx="5169743" cy="292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5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829</Words>
  <Application>Microsoft Office PowerPoint</Application>
  <PresentationFormat>Breitbild</PresentationFormat>
  <Paragraphs>228</Paragraphs>
  <Slides>28</Slides>
  <Notes>14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3" baseType="lpstr">
      <vt:lpstr>Arial</vt:lpstr>
      <vt:lpstr>Calibri</vt:lpstr>
      <vt:lpstr>Roboto</vt:lpstr>
      <vt:lpstr>Ubuntu</vt:lpstr>
      <vt:lpstr>Office</vt:lpstr>
      <vt:lpstr>The Use of Geoinformation  in (Anticipatory)  Humanitarian Action</vt:lpstr>
      <vt:lpstr>Session 1.: Coordinates, geodata and QGIS</vt:lpstr>
      <vt:lpstr>Where can I find help?</vt:lpstr>
      <vt:lpstr>Projections </vt:lpstr>
      <vt:lpstr>From round to flat</vt:lpstr>
      <vt:lpstr>Geographical coordinate system vs. Projected coordinate system</vt:lpstr>
      <vt:lpstr>Reprojecting in QGIS</vt:lpstr>
      <vt:lpstr>Wrong reference systems</vt:lpstr>
      <vt:lpstr>Why all world maps are wrong - wrap up</vt:lpstr>
      <vt:lpstr>Geodata</vt:lpstr>
      <vt:lpstr>Geodata </vt:lpstr>
      <vt:lpstr>Vector data</vt:lpstr>
      <vt:lpstr>Geodata- Vector data </vt:lpstr>
      <vt:lpstr>Vector data tables </vt:lpstr>
      <vt:lpstr>Vector data formats</vt:lpstr>
      <vt:lpstr>Shapefile (.shp)</vt:lpstr>
      <vt:lpstr>Vector data - wrap up</vt:lpstr>
      <vt:lpstr>Data in text format</vt:lpstr>
      <vt:lpstr>Data in text format</vt:lpstr>
      <vt:lpstr>Text data - wrap up</vt:lpstr>
      <vt:lpstr>Data storage and good practice </vt:lpstr>
      <vt:lpstr>Layer Concept</vt:lpstr>
      <vt:lpstr>Layer Concept</vt:lpstr>
      <vt:lpstr>QGIS Intro</vt:lpstr>
      <vt:lpstr>Surface</vt:lpstr>
      <vt:lpstr>Data import and projects</vt:lpstr>
      <vt:lpstr>Self-Study</vt:lpstr>
      <vt:lpstr>Self study data import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Use of Geoinformation  in (Anticipatory)  Humanitarian Action</dc:title>
  <cp:lastModifiedBy>Alec Schulze-Eckel</cp:lastModifiedBy>
  <cp:revision>47</cp:revision>
  <dcterms:modified xsi:type="dcterms:W3CDTF">2022-01-17T07:27:19Z</dcterms:modified>
</cp:coreProperties>
</file>